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2"/>
    <p:sldId id="389" r:id="rId3"/>
    <p:sldId id="536" r:id="rId4"/>
    <p:sldId id="537" r:id="rId5"/>
    <p:sldId id="538" r:id="rId6"/>
    <p:sldId id="512" r:id="rId7"/>
    <p:sldId id="513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390" r:id="rId16"/>
    <p:sldId id="495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23" r:id="rId30"/>
    <p:sldId id="521" r:id="rId31"/>
    <p:sldId id="535" r:id="rId32"/>
    <p:sldId id="522" r:id="rId33"/>
    <p:sldId id="530" r:id="rId34"/>
    <p:sldId id="531" r:id="rId35"/>
    <p:sldId id="532" r:id="rId36"/>
    <p:sldId id="534" r:id="rId37"/>
    <p:sldId id="524" r:id="rId38"/>
    <p:sldId id="525" r:id="rId39"/>
    <p:sldId id="526" r:id="rId40"/>
    <p:sldId id="527" r:id="rId41"/>
    <p:sldId id="529" r:id="rId42"/>
    <p:sldId id="533" r:id="rId43"/>
    <p:sldId id="563" r:id="rId44"/>
    <p:sldId id="564" r:id="rId45"/>
    <p:sldId id="539" r:id="rId46"/>
    <p:sldId id="540" r:id="rId47"/>
    <p:sldId id="541" r:id="rId48"/>
    <p:sldId id="542" r:id="rId49"/>
    <p:sldId id="543" r:id="rId50"/>
    <p:sldId id="544" r:id="rId51"/>
    <p:sldId id="545" r:id="rId52"/>
    <p:sldId id="546" r:id="rId53"/>
    <p:sldId id="547" r:id="rId54"/>
    <p:sldId id="548" r:id="rId55"/>
    <p:sldId id="549" r:id="rId56"/>
    <p:sldId id="550" r:id="rId57"/>
    <p:sldId id="551" r:id="rId58"/>
    <p:sldId id="552" r:id="rId59"/>
    <p:sldId id="553" r:id="rId60"/>
    <p:sldId id="554" r:id="rId61"/>
    <p:sldId id="555" r:id="rId62"/>
    <p:sldId id="556" r:id="rId63"/>
    <p:sldId id="557" r:id="rId64"/>
    <p:sldId id="558" r:id="rId65"/>
    <p:sldId id="559" r:id="rId66"/>
    <p:sldId id="567" r:id="rId67"/>
    <p:sldId id="560" r:id="rId68"/>
    <p:sldId id="561" r:id="rId69"/>
    <p:sldId id="562" r:id="rId70"/>
    <p:sldId id="565" r:id="rId71"/>
    <p:sldId id="566" r:id="rId7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2" autoAdjust="0"/>
    <p:restoredTop sz="87124" autoAdjust="0"/>
  </p:normalViewPr>
  <p:slideViewPr>
    <p:cSldViewPr>
      <p:cViewPr varScale="1">
        <p:scale>
          <a:sx n="119" d="100"/>
          <a:sy n="119" d="100"/>
        </p:scale>
        <p:origin x="216" y="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9:09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1119 1 24575,'-26'28'0,"1"1"0,2 2 0,0 0 0,-20 41 0,-108 231 0,111-222 0,21-43 0,-27 70 0,12 31 0,27-104 0,0-1 0,-3 0 0,-1-1 0,-1 0 0,-20 38 0,14-33 0,0 2 0,3 0 0,-20 79 0,16-48 0,16-65 0,1 0 0,-1-1 0,0 1 0,0-1 0,-1 0 0,-5 6 0,-13 22 0,-6 21 0,3 1 0,2 1 0,-19 75 0,39-122 0,0 0 0,-1 0 0,0-1 0,0 0 0,-1 1 0,-9 11 0,8-13 0,1 1 0,0 0 0,1 0 0,0 0 0,0 0 0,-5 17 0,-10 41 0,-4-1 0,-38 79 0,53-127 0,5-9 0,0-1 0,0-1 0,-1 1 0,0-1 0,0 1 0,-1-1 0,-5 6 0,9-11 0,0-1 0,0 1 0,0 0 0,0 0 0,0-1 0,0 1 0,0-1 0,-1 1 0,1-1 0,0 1 0,0-1 0,0 0 0,-1 1 0,1-1 0,0 0 0,0 0 0,-1 0 0,1 0 0,-2 0 0,1-1 0,0 0 0,0 0 0,0 0 0,0 0 0,0 0 0,0 0 0,0 0 0,0-1 0,1 1 0,-1-1 0,1 1 0,-1-1 0,1 0 0,-3-3 0,-2-5 0,0 0 0,0-1 0,1 1 0,1-1 0,0-1 0,0 1 0,-2-16 0,-12-87 0,15 92 0,3 1 0,5 18 0,14 27 0,-9-10 0,0 1 0,0 2 0,-1-1 0,-1 1 0,-1 0 0,0 1 0,-1-1 0,-1 1 0,5 31 0,-6-31 0,-4-16 0,0 0 0,0 0 0,1 0 0,-1-1 0,1 1 0,-1 0 0,1 0 0,0-1 0,-1 1 0,1 0 0,0-1 0,0 1 0,0-1 0,0 1 0,0-1 0,1 0 0,-1 1 0,0-1 0,1 0 0,-1 0 0,1 0 0,-1 0 0,1 0 0,2 1 0,-2-2 0,1 0 0,0 0 0,-1-1 0,1 1 0,-1-1 0,1 1 0,-1-1 0,1 0 0,-1 0 0,0 0 0,1 0 0,-1-1 0,0 1 0,0-1 0,0 1 0,0-1 0,3-2 0,8-8-151,1 1-1,1 0 0,0 2 0,0-1 1,1 2-1,0 0 0,1 1 1,24-7-1,-25 10-6674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2:26.421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741 0 24575,'-1'21'0,"-1"0"0,-7 27 0,-1 12 0,-6-65 0,13 3 0,0 0 0,0 1 0,0-1 0,0 1 0,0 0 0,-1 0 0,1 0 0,0 0 0,-1 0 0,1 1 0,-1 0 0,1 0 0,-1 0 0,1 0 0,-1 0 0,-4 1 0,6 2 0,0 0 0,0 0 0,0 0 0,0 0 0,0 0 0,1 0 0,-1 0 0,1 0 0,0 1 0,0-1 0,0 0 0,0 4 0,1-3 0,-1 0 0,0 0 0,-1 0 0,1-1 0,0 1 0,-1 0 0,0-1 0,-3 5 0,4-7 0,0 0 0,0-1 0,0 1 0,0-1 0,0 1 0,0-1 0,0 0 0,0 0 0,0 1 0,0-1 0,0 0 0,0 0 0,-1 0 0,1 0 0,0 0 0,0 0 0,0 0 0,0-1 0,0 1 0,0 0 0,0-1 0,0 1 0,0 0 0,0-1 0,0 1 0,0-1 0,0 0 0,0 1 0,0-1 0,0 0 0,0 0 0,1 1 0,-1-1 0,0 0 0,0-1 0,-7-6 0,1 1 0,1-1 0,0 0 0,0 0 0,-9-16 0,-14-20 0,29 44 0,-1-1 0,1 1 0,0-1 0,-1 0 0,1 1 0,-1-1 0,1 1 0,-1-1 0,1 1 0,-1 0 0,0-1 0,1 1 0,-1 0 0,1-1 0,-1 1 0,0 0 0,1 0 0,-1-1 0,0 1 0,0 0 0,1 0 0,-1 0 0,0 0 0,1 0 0,-1 0 0,0 0 0,1 0 0,-1 0 0,-1 1 0,-13 16 0,-5 39 0,18-46 0,-19 39 0,21-48 0,-1-1 0,1 1 0,-1 0 0,1-1 0,-1 1 0,1-1 0,-1 1 0,1-1 0,-1 1 0,1-1 0,-1 1 0,0-1 0,1 0 0,-1 1 0,0-1 0,1 0 0,-1 1 0,0-1 0,0 0 0,1 0 0,-1 0 0,0 0 0,-1 1 0,1-2 0,0 0 0,0 1 0,0-1 0,-1 0 0,1 0 0,0 0 0,0 1 0,0-1 0,1 0 0,-1 0 0,0 0 0,0-1 0,0 1 0,1 0 0,-1 0 0,0 0 0,1-1 0,-1-1 0,-5-13 0,1 0 0,-5-28 0,7 29 0,0 0 0,-2 1 0,-5-15 0,10 29 0,0-1 0,-1 1 0,1-1 0,0 1 0,0-1 0,-1 1 0,1-1 0,-1 1 0,1-1 0,0 1 0,-1 0 0,1-1 0,-1 1 0,1 0 0,-1 0 0,1-1 0,-1 1 0,1 0 0,-1 0 0,0 0 0,1-1 0,-1 1 0,1 0 0,-1 0 0,1 0 0,-1 0 0,1 0 0,-1 0 0,0 0 0,1 0 0,-1 0 0,1 1 0,-1-1 0,1 0 0,-1 0 0,1 0 0,-1 1 0,1-1 0,-1 0 0,1 1 0,-1-1 0,1 0 0,-1 1 0,1-1 0,0 0 0,-1 1 0,0 0 0,-25 26 0,19-18 0,2-4 0,-1 0 0,1 0 0,-1 0 0,0-1 0,0 0 0,0 0 0,-1 0 0,1-1 0,-1 0 0,0 0 0,0-1 0,-13 3 0,17-4 0,-1-1 0,0 0 0,1 0 0,-1-1 0,0 1 0,1-1 0,-1 0 0,1 0 0,-1 0 0,1 0 0,0-1 0,-1 1 0,1-1 0,0 0 0,0 0 0,0 0 0,0 0 0,0-1 0,1 1 0,-1-1 0,1 0 0,-1 1 0,1-1 0,0 0 0,0 0 0,0-1 0,-1-4 0,-4-7 0,-15-24 0,21 39 0,1-1 0,0 1 0,-1 0 0,1-1 0,0 1 0,-1 0 0,1-1 0,-1 1 0,1 0 0,-1 0 0,1-1 0,-1 1 0,1 0 0,-1 0 0,1 0 0,-1 0 0,1 0 0,-1 0 0,1 0 0,-1 0 0,1 0 0,-1 0 0,1 0 0,-1 0 0,1 0 0,-2 0 0,1 1 0,0 0 0,0 0 0,0 0 0,0 0 0,0 0 0,0 0 0,0 0 0,0 0 0,0 0 0,0 1 0,1-1 0,-1 0 0,0 1 0,0 1 0,-49 98-1365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2:26.422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1 71 24575,'0'142'0,"0"-156"0,4-88 0,-3 94 0,0 0 0,1 0 0,0 1 0,0-1 0,0 1 0,1-1 0,0 1 0,1 0 0,0 0 0,7-9 0,-11 15 0,1 0 0,0 1 0,-1-1 0,1 1 0,0 0 0,0-1 0,-1 1 0,1-1 0,0 1 0,0 0 0,0 0 0,0 0 0,0-1 0,-1 1 0,1 0 0,0 0 0,0 0 0,0 0 0,0 0 0,0 0 0,0 1 0,-1-1 0,1 0 0,0 0 0,0 1 0,0-1 0,0 0 0,-1 1 0,1-1 0,0 1 0,0-1 0,-1 1 0,1-1 0,0 1 0,-1 0 0,1-1 0,-1 1 0,1 0 0,-1-1 0,1 1 0,-1 0 0,1 0 0,-1 0 0,0-1 0,1 2 0,21 39 0,-17-27 0,-1 0 0,0 0 0,-1 1 0,2 24 0,-4-25 0,1 0 0,0 0 0,1-1 0,1 1 0,5 13 0,-8-26 0,-1 0 0,0 0 0,1 0 0,-1-1 0,1 1 0,-1 0 0,1-1 0,-1 1 0,1 0 0,-1-1 0,1 1 0,-1-1 0,1 1 0,0-1 0,0 1 0,-1-1 0,1 1 0,0-1 0,0 0 0,-1 1 0,1-1 0,0 0 0,0 0 0,0 0 0,-1 1 0,1-1 0,0 0 0,0 0 0,0 0 0,0 0 0,0 0 0,-1-1 0,1 1 0,0 0 0,0 0 0,0-1 0,-1 1 0,1 0 0,0-1 0,0 1 0,-1 0 0,1-1 0,0 1 0,-1-1 0,1 0 0,0 1 0,-1-1 0,1 0 0,37-40 0,-24 24 0,3-1 0,-13 12 0,0 1 0,1 0 0,0 0 0,0 0 0,0 0 0,1 1 0,9-6 0,-14 10 0,0 0 0,0 0 0,0 0 0,0 1 0,-1-1 0,1 0 0,0 0 0,0 1 0,0-1 0,0 1 0,-1-1 0,1 1 0,0-1 0,0 1 0,-1-1 0,1 1 0,0-1 0,-1 1 0,1 0 0,-1 0 0,1-1 0,-1 1 0,1 0 0,-1 0 0,1 0 0,-1-1 0,0 1 0,1 2 0,9 28 0,-9-26 0,17 35 0,-17-39 0,-1-1 0,0 1 0,1-1 0,-1 1 0,1-1 0,-1 1 0,1-1 0,-1 1 0,1-1 0,-1 0 0,1 1 0,0-1 0,-1 0 0,1 1 0,-1-1 0,1 0 0,0 0 0,-1 0 0,1 1 0,0-1 0,-1 0 0,1 0 0,0 0 0,1-1 0,-1 1 0,0-1 0,0 1 0,0-1 0,0 0 0,-1 0 0,1 1 0,0-1 0,0 0 0,0 0 0,-1 0 0,1 0 0,0 0 0,-1 0 0,1 0 0,-1 0 0,1 0 0,0-2 0,7-15 0,-5 7 0,2 0 0,0 1 0,0 0 0,1 0 0,12-17 0,-17 27 0,-1 0 0,1-1 0,-1 1 0,1 0 0,-1 0 0,1 0 0,0-1 0,-1 1 0,1 0 0,-1 0 0,1 0 0,-1 0 0,1 0 0,0 0 0,-1 0 0,1 0 0,-1 0 0,1 0 0,-1 1 0,1-1 0,0 0 0,-1 0 0,1 0 0,-1 1 0,1-1 0,-1 0 0,1 1 0,-1-1 0,1 0 0,-1 1 0,0-1 0,1 1 0,-1-1 0,1 1 0,-1-1 0,0 0 0,0 1 0,1 0 0,-1-1 0,0 1 0,0-1 0,1 1 0,-1 0 0,15 32 0,-12-25 0,6 15 0,-7-15 0,1-1 0,0 1 0,1-1 0,-1 1 0,1-1 0,1 0 0,-1 0 0,1-1 0,0 1 0,11 8 0,-15-14 0,1 0 0,-1-1 0,0 1 0,1-1 0,-1 0 0,1 1 0,-1-1 0,1 0 0,-1 0 0,1 0 0,-1 0 0,1 0 0,-1-1 0,1 1 0,-1 0 0,1-1 0,-1 1 0,1-1 0,-1 1 0,0-1 0,1 1 0,-1-1 0,0 0 0,1 0 0,-1 0 0,0 0 0,0 0 0,0 0 0,0 0 0,0 0 0,0 0 0,0-1 0,1-1 0,32-51 0,-26 39 0,-2 5 0,19-26 0,-25 36 0,0 0 0,1-1 0,-1 1 0,1 0 0,-1 0 0,1-1 0,-1 1 0,0 0 0,1 0 0,-1-1 0,1 1 0,-1 0 0,1 0 0,-1 0 0,1 0 0,0 0 0,-1 0 0,1 0 0,-1 0 0,1 0 0,-1 0 0,1 0 0,-1 0 0,1 0 0,0 1 0,11 18 0,-6 11 0,2 18 0,-7-47 0,-1 0 0,0 1 0,1-1 0,-1 1 0,1-1 0,-1 0 0,1 0 0,0 1 0,-1-1 0,1 0 0,0 0 0,0 0 0,0 0 0,0 1 0,0-1 0,0-1 0,0 1 0,0 0 0,0 0 0,1 0 0,-1-1 0,0 1 0,2 0 0,-2-1 0,0 0 0,0-1 0,0 1 0,1-1 0,-2 1 0,1-1 0,0 1 0,0-1 0,0 1 0,0-1 0,0 0 0,0 0 0,-1 1 0,1-1 0,0 0 0,0 0 0,-1 0 0,1 0 0,-1 0 0,1 0 0,-1 0 0,1 0 0,-1 0 0,0 0 0,1-2 0,10-33 0,-10 31 0,1-6 0,7-28 0,-9 38 0,1 1 0,-1-1 0,0 0 0,0 1 0,0-1 0,0 1 0,1-1 0,-1 1 0,0-1 0,1 0 0,-1 1 0,0-1 0,1 1 0,-1 0 0,1-1 0,-1 1 0,1-1 0,-1 1 0,1-1 0,-1 1 0,1 0 0,-1 0 0,1-1 0,-1 1 0,1 0 0,-1 0 0,1-1 0,0 1 0,-1 0 0,1 0 0,0 0 0,-1 0 0,1 0 0,-1 0 0,1 0 0,0 0 0,-1 0 0,1 0 0,0 1 0,-1-1 0,1 0 0,-1 0 0,1 0 0,-1 1 0,1-1 0,0 1 0,12 8-1365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2:26.423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430 122 24575,'0'-1'0,"1"0"0,-1 0 0,0 0 0,0 0 0,0 0 0,0 0 0,0 0 0,0 0 0,0 0 0,0 0 0,0 0 0,0 0 0,0 0 0,-1 0 0,1 0 0,0 0 0,-1 0 0,1 0 0,-1 1 0,1-1 0,-1 0 0,1 0 0,-1 0 0,0 0 0,0 1 0,1-1 0,-1 0 0,0 1 0,0-1 0,1 1 0,-1-1 0,0 1 0,0-1 0,0 1 0,0-1 0,0 1 0,0 0 0,-1-1 0,0 2 0,0-1 0,1 1 0,-1 0 0,1 0 0,-1-1 0,1 1 0,0 0 0,-1 0 0,1 0 0,0 0 0,0 1 0,-1-1 0,1 0 0,0 1 0,0-1 0,0 0 0,1 1 0,-1-1 0,0 1 0,0-1 0,1 1 0,-1 2 0,1-2 0,-1-1 0,1 1 0,0-1 0,-1 1 0,1-1 0,0 1 0,-1-1 0,0 0 0,1 1 0,-1-1 0,0 0 0,0 1 0,0-1 0,0 0 0,0 0 0,0 0 0,0 0 0,0 0 0,0 0 0,0 0 0,-1 0 0,1 0 0,0-1 0,-1 1 0,1 0 0,-1-1 0,1 1 0,0-1 0,-1 1 0,1-1 0,-1 0 0,0 0 0,1 0 0,-1 0 0,1 0 0,-1 0 0,1 0 0,-1 0 0,-1-1 0,-1-1 0,1 0 0,0 0 0,-1 0 0,1 0 0,0-1 0,0 1 0,1-1 0,-1 0 0,1 0 0,-1 0 0,1 0 0,0 0 0,0-1 0,-3-5 0,4 6 0,0 1 0,0 0 0,-1-1 0,1 1 0,-1 0 0,1 0 0,-1 0 0,0 0 0,0 0 0,0 1 0,0-1 0,0 0 0,0 1 0,0 0 0,-1-1 0,1 1 0,0 0 0,-1 0 0,-3-1 0,-2 1 0,0 0 0,0 0 0,0 1 0,-15 0 0,17 1 0,1 0 0,0-1 0,0 0 0,-1 0 0,1 0 0,0-1 0,0 1 0,-1-1 0,1-1 0,0 1 0,0-1 0,0 0 0,1 0 0,-1 0 0,0 0 0,-5-5 0,-9-14 0,17 19 0,0-1 0,0 0 0,-1 1 0,1-1 0,0 1 0,-1 0 0,0 0 0,1 0 0,-6-2 0,-6 7 0,1 20 0,10-13-113,-9 23 354,12-32-286,0-1 0,0 1-1,0 0 1,-1-1 0,1 1 0,0 0-1,-1-1 1,1 1 0,0 0 0,-1-1-1,1 1 1,-1 0 0,1-1 0,-1 1-1,1-1 1,-1 1 0,1-1 0,-1 1-1,0-1 1,1 0 0,-1 1 0,0-1-1,1 0 1,-1 1 0,0-1 0,1 0-1,-1 0 1,0 0 0,0 0 0,1 0-1,-1 1 1,-1-1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2:26.424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0 97 24575,'0'-6'0,"0"0"0,0 0 0,1 0 0,0 0 0,0 1 0,0-1 0,1 0 0,0 0 0,0 1 0,5-10 0,-6 13 0,1 0 0,0 0 0,-1 0 0,1 1 0,0-1 0,0 1 0,0-1 0,-1 1 0,2 0 0,-1 0 0,0 0 0,0 0 0,0 0 0,0 0 0,1 0 0,-1 1 0,0-1 0,1 1 0,-1 0 0,1 0 0,-1-1 0,0 2 0,1-1 0,-1 0 0,0 0 0,1 1 0,-1-1 0,0 1 0,1 0 0,2 1 0,0 0 0,0 1 0,0-1 0,0 1 0,0 1 0,0-1 0,5 6 0,-6-6 0,-1 0 0,1 0 0,0-1 0,-1 1 0,1-1 0,0 0 0,1 0 0,7 3 0,-10-5-50,0-1-1,0 1 1,0 0-1,0-1 0,1 0 1,-1 1-1,0-1 1,0 0-1,0 0 1,-1 0-1,1 0 0,0 0 1,0-1-1,0 1 1,-1 0-1,1-1 1,-1 0-1,1 1 0,-1-1 1,0 0-1,1 1 1,-1-1-1,0 0 1,0 0-1,0 0 1,1-4-1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3:45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1 521 24575,'2286'0'0,"-2285"0"0,4 0 0,0 0 0,1 0 0,-1 0 0,1-1 0,-1 0 0,8-2 0,-12 2 0,0 1 0,0-1 0,0 1 0,0-1 0,0 0 0,0 1 0,0-1 0,0 0 0,-1 0 0,1 0 0,0 0 0,0 0 0,-1 0 0,1 0 0,-1 0 0,1 0 0,-1 0 0,1 0 0,-1 0 0,0 0 0,1 0 0,-1 0 0,0 0 0,0-1 0,0 1 0,0 0 0,0 0 0,0 0 0,0 0 0,0 0 0,-1-1 0,1 1 0,0 0 0,-1 0 0,1 0 0,-1-1 0,-5-16 0,-1 1 0,-1 0 0,0 1 0,-1-1 0,-18-22 0,-64-73 0,58 74 0,-42-36 0,58 59 0,1 0 0,0-1 0,1-1 0,-26-37 0,41 54 0,0 0 0,-1 0 0,1-1 0,0 1 0,0 0 0,-1 0 0,1-1 0,0 1 0,0 0 0,-1-1 0,1 1 0,0 0 0,0 0 0,0-1 0,0 1 0,-1-1 0,1 1 0,0 0 0,0-1 0,0 1 0,0 0 0,0-1 0,0 1 0,0-1 0,0 1 0,0 0 0,0-1 0,0 1 0,0 0 0,0-1 0,1 1 0,-1 0 0,0-1 0,0 1 0,0 0 0,0-1 0,1 1 0,-1 0 0,0-1 0,0 1 0,1 0 0,-1-1 0,19 6 0,21 17 0,-32-16 0,-1 1 0,0 0 0,-1 0 0,1 1 0,-1-1 0,-1 1 0,1 1 0,6 15 0,0 4 0,13 44 0,-17-46 0,1 0 0,15 31 0,-20-49 0,1 0 0,0 0 0,0-1 0,0 0 0,1 0 0,0 0 0,1-1 0,0 1 0,0-2 0,14 11 0,-6-8 0,-10-6 0,-1 0 0,0 1 0,0-1 0,0 1 0,0 0 0,0 0 0,-1 1 0,5 3 0,-8-5 0,1 0 0,0 0 0,0 0 0,0 0 0,-1 0 0,1 0 0,-1 0 0,0 0 0,0 0 0,1 0 0,-1 0 0,-1 0 0,1 0 0,0 0 0,0 0 0,-1 0 0,1 0 0,-1 0 0,0 0 0,1 0 0,-1 0 0,0 0 0,-2 2 0,-15 28 0,-2-1 0,-1-1 0,-1-1 0,-43 42 0,-30 40 0,-15 25 0,110-136 0,-1 0 0,1 1-1,0-1 1,0 0 0,0 0-1,-1 0 1,1 1 0,0-1-1,0 0 1,0 0 0,0 1-1,-1-1 1,1 0 0,0 0-1,0 1 1,0-1 0,0 0-1,0 0 1,0 1 0,0-1-1,0 0 1,0 0 0,0 1-1,0-1 1,0 0 0,0 1-1,0-1 1,0 0 0,0 0 0,0 1-1,0-1 1,0 0 0,1 0-1,-1 1 1,0-1 0,0 0-1,0 0 1,0 1 0,0-1-1,1 0 1,-1 0 0,0 0-1,0 0 1,0 1 0,1-1-1,-1 0 1,0 0 0,0 0-1,1 0 1,-1 0 0,0 0-1,0 1 1,1-1 0,18 3-883,-15-2 418,36 2-6361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3:48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0 542 24575,'169'2'0,"186"-5"0,-223-8 0,79-2 0,818 12 0,-489 2 0,-528 0 0,-9-1 0,1 1 0,0-1 0,0 0 0,-1 0 0,1-1 0,0 1 0,0-1 0,-1 1 0,1-1 0,0 0 0,-1-1 0,1 1 0,5-4 0,-8 4 0,-1 0 0,1 1 0,-1-1 0,0 0 0,0 0 0,1 0 0,-1 0 0,0 0 0,0 0 0,0 1 0,0-1 0,0 0 0,0 0 0,0 0 0,0 0 0,0 0 0,-1 0 0,1 0 0,0 0 0,0 1 0,-1-1 0,1 0 0,-1 0 0,1 0 0,-1 1 0,0-2 0,-18-24 0,16 22 0,-33-37 0,-73-64 0,18 19 0,12 16 0,59 55 0,1-1 0,0-1 0,2 0 0,0-2 0,-21-28 0,38 47 0,-1-1 0,1 0 0,-1 1 0,1-1 0,-1 0 0,1 1 0,0-1 0,-1 0 0,1 0 0,0 0 0,0 1 0,0-1 0,-1 0 0,1 0 0,0 0 0,0 0 0,0 1 0,0-1 0,0 0 0,1-1 0,11 0 0,21 15 0,-18-6 0,0 1 0,-1 1 0,0 0 0,-1 1 0,0 1 0,-1 0 0,0 0 0,0 1 0,-1 1 0,-1 0 0,0 0 0,-1 1 0,0 0 0,7 19 0,2 14 0,-13-30 0,1 0 0,1 0 0,1-1 0,0 0 0,16 22 0,13 7 0,28 39 0,-64-82 0,0 0 0,1 0 0,-1 0 0,0 1 0,0-1 0,0 0 0,-1 1 0,1-1 0,-1 1 0,1-1 0,-1 1 0,0 0 0,0-1 0,0 1 0,0-1 0,0 1 0,-1-1 0,1 1 0,-1-1 0,1 1 0,-1-1 0,0 0 0,0 1 0,0-1 0,-1 0 0,1 0 0,0 1 0,-1-1 0,-2 2 0,-5 6 0,-1 0 0,0-1 0,0-1 0,-19 12 0,-6 6 0,20-11 22,1 1 0,0 0 0,1 0 0,1 2 0,-11 21 0,11-18-396,-1-1 0,-1-1-1,-22 25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19:16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1 24575,'-1'12'0,"-1"0"0,-1 1 0,1-1 0,-2 0 0,-9 23 0,-5 18 0,7-13 0,-1-1 0,-26 59 0,25-62 0,1 0 0,2 0 0,1 1 0,2 0 0,-3 70 0,5 284 0,8-209 0,-3-170 0,0 1 0,1-1 0,1 1 0,0-1 0,0 0 0,1 0 0,1 0 0,0 0 0,1-1 0,0 1 0,0-1 0,1 0 0,1-1 0,0 0 0,0 0 0,1 0 0,1-1 0,-1 0 0,1 0 0,1-1 0,14 10 0,105 93 0,-44-58 0,-60-39 0,41 30 0,-37-23 0,38 21 0,20 13 0,144 123 0,-181-137 0,-1 2 0,-2 2 0,-2 2 0,50 69 0,17 60 0,49 157 0,-141-283 0,16 67 0,-25-64 0,-2 1 0,1 78 0,-5-61 0,0-29 0,13 52 0,-10-61 0,-1 1 0,-2 0 0,0 36 0,-4 31 0,-4 143 0,-21-48 0,22-176 0,-1-1 0,-1 1 0,0-1 0,-9 22 0,13-41 0,0 1 0,0-1 0,-1 1 0,1-1 0,0 1 0,0-1 0,0 1 0,-1-1 0,1 0 0,0 1 0,0-1 0,-1 1 0,1-1 0,0 0 0,-1 1 0,1-1 0,0 0 0,-1 0 0,1 1 0,0-1 0,-1 0 0,1 0 0,-1 1 0,1-1 0,-1 0 0,1 0 0,-1 0 0,1 0 0,0 0 0,-1 0 0,1 0 0,-1 0 0,1 0 0,-1 0 0,0 0 0,-12-14 0,-7-35 0,18 42 0,-12-32 0,7 20 0,0 0 0,-15-27 0,-6-8 0,-14-27 0,37 74 0,1 1 0,-1 0 0,0-1 0,0 1 0,0 1 0,-1-1 0,0 1 0,-10-7 0,16 12 0,0 0 0,-1 0 0,1 0 0,0 0 0,0 0 0,0-1 0,0 1 0,0 0 0,0 0 0,-1 0 0,1 0 0,0 0 0,0 0 0,0 0 0,0 0 0,0 0 0,-1 0 0,1 0 0,0 0 0,0 0 0,0 0 0,0 0 0,0 0 0,-1 0 0,1 0 0,0 0 0,0 0 0,0 0 0,0 0 0,-1 0 0,1 0 0,0 0 0,0 0 0,0 0 0,0 0 0,0 1 0,0-1 0,-1 0 0,1 0 0,0 0 0,0 0 0,0 0 0,0 0 0,0 0 0,0 1 0,0-1 0,0 0 0,0 0 0,0 0 0,0 0 0,-1 0 0,1 1 0,0-1 0,0 0 0,0 0 0,0 0 0,0 0 0,0 1 0,3 15 0,9 20 0,-11-34 0,84 196 0,-77-181 0,-5-7 0,1-1 0,0 0 0,0 0 0,1 0 0,1-1 0,7 10 0,-12-16 0,1-1 0,0 1 0,0 0 0,0-1 0,0 0 0,0 1 0,0-1 0,0 0 0,1 0 0,-1 0 0,0 0 0,1-1 0,-1 1 0,0-1 0,1 1 0,-1-1 0,1 0 0,-1 0 0,1 0 0,-1 0 0,0 0 0,1-1 0,-1 1 0,1-1 0,-1 1 0,0-1 0,1 0 0,-1 0 0,0 0 0,0 0 0,3-3 0,5-3 0,-1 0 0,0-1 0,0-1 0,-1 0 0,0 0 0,-1 0 0,0-1 0,0 0 0,8-19 0,28-36 0,-26 45-119,-10 10 15,0 0 0,1 1 0,0 1 0,0-1 1,1 1-1,0 0 0,0 1 0,1 0 0,0 1 1,0 0-1,18-7 0,-8 6-6722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4:23:59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3586 0 24575,'0'21'0,"1"19"0,-1 0 0,-2 0 0,-3-1 0,-15 69 0,6-52 0,1 2 0,-7 87 0,15-109 0,-12 45 0,9-53 0,3 1 0,0 0 0,-1 30 0,4-22 0,-10 47 0,1-15 0,3-23 0,-2 0 0,-23 63 0,-1 4 0,16-56 0,-33 73 0,-11 34 0,45-120 0,-1 0 0,-2-1 0,-28 42 0,37-65 0,9-16 0,0-1 0,0 0 0,0 0 0,0 0 0,-1 0 0,1-1 0,-1 1 0,0-1 0,0 1 0,0-1 0,0 0 0,0 0 0,0 0 0,0 0 0,-1-1 0,1 0 0,-1 1 0,1-1 0,-1 0 0,1-1 0,-1 1 0,0-1 0,1 1 0,-1-1 0,0 0 0,1 0 0,-1-1 0,0 1 0,-5-2 0,-10-4 0,1 0 0,0-1 0,0 0 0,-27-18 0,2 3 0,-284-110 0,100 68 0,175 51 0,-281-54 0,255 61 0,-115 6 0,78 2 0,55 2 0,0 3 0,0 2 0,-84 24 0,88-19 0,-164 48 0,156-43 0,-112 47 0,159-59 0,0 0 0,0 1 0,0 1 0,1 1 0,0 0 0,1 1 0,-17 16 0,-57 67 0,-122 170 0,180-222 0,6-8 0,1 2 0,3 0 0,0 2 0,3 0 0,-18 51 0,31-70 0,1 0 0,1 0 0,1 1 0,-1 27 0,3-24 0,-2-1 0,-8 41 0,-2-9 0,3 0 0,2 1 0,2 0 0,4 66 0,1-112 0,7 183 0,-3-157 0,2-2 0,0 1 0,19 52 0,-18-61 0,2-1 0,1 0 0,1 0 0,1-1 0,1-1 0,0 0 0,26 30 0,4-6 0,2-1 0,92 70 0,-101-87 0,30 22 0,113 65 0,-146-97 0,-18-8 0,1-1 0,-1 0 0,2-2 0,-1 0 0,1 0 0,0-2 0,1 0 0,-1-1 0,1-1 0,19 2 0,-14-4 0,0 1 0,24 6 0,40 3 0,19-8 0,202 31 0,-248-26 0,0-3 0,0-2 0,68-7 0,-6 1 0,-30 3 0,106 1 0,-194-1 0,0 0 0,0 0 0,0 1 0,0-1 0,0 1 0,0 0 0,0 0 0,-1 0 0,1 1 0,0-1 0,-1 1 0,1 0 0,-1 0 0,0 0 0,1 0 0,-1 1 0,0-1 0,0 1 0,-1 0 0,4 4 0,-4-3 0,0 0 0,0 1 0,-1-1 0,1 1 0,-1-1 0,-1 1 0,1-1 0,0 1 0,-1 0 0,0-1 0,0 1 0,0 0 0,-1-1 0,0 1 0,0-1 0,-2 9 0,-18 42 0,16-44 0,1-1 0,0 0 0,1 1 0,0 0 0,0 0 0,0 11 0,1 8 0,1 0 0,2 0 0,1-1 0,1 1 0,12 44 0,-10-55 0,1 0 0,1-1 0,1 0 0,1 0 0,0-1 0,1 0 0,1-1 0,0 0 0,19 20 0,18 12 0,3-2 0,1-2 0,85 54 0,186 93 0,-232-140 0,49 27 0,-140-77 0,1-1 0,0 1 0,0-1 0,0 1 0,-1-1 0,1 0 0,0 1 0,0-1 0,0 0 0,0 0 0,0 0 0,0 0 0,0 1 0,0-1 0,0 0 0,-1-1 0,1 1 0,0 0 0,0 0 0,0 0 0,0 0 0,0-1 0,0 1 0,0-1 0,-1 1 0,1 0 0,0-1 0,0 1 0,0-1 0,-1 0 0,1 1 0,0-1 0,-1 1 0,1-1 0,-1 0 0,1 0 0,0 1 0,-1-1 0,0 0 0,1 0 0,-1 0 0,1 0 0,-1 0 0,0 1 0,0-1 0,1 0 0,-1 0 0,0 0 0,0 0 0,0 0 0,0 0 0,0-1 0,1-60 0,-1 53 0,0-115 0,-4-69 0,1 162 0,-1-1 0,-14-52 0,18 83 0,0 1 0,0-1 0,0 1 0,0 0 0,0-1 0,0 1 0,0-1 0,0 1 0,0-1 0,0 1 0,0-1 0,0 1 0,-1-1 0,1 1 0,0-1 0,0 1 0,-1-1 0,1 1 0,0 0 0,0-1 0,-1 1 0,1-1 0,0 1 0,-1 0 0,1 0 0,-1-1 0,1 1 0,0 0 0,-1-1 0,1 1 0,-1 0 0,1 0 0,-1 0 0,1 0 0,-1-1 0,0 1 0,-5 19 0,0 38 0,7 370 0,-1-425 0,0 0 0,0 1 0,0-1 0,0 0 0,0 1 0,-1-1 0,1 0 0,-1 1 0,0-1 0,1 0 0,-1 0 0,0 0 0,0 1 0,0-1 0,-1 0 0,1 0 0,0-1 0,-1 1 0,0 0 0,1 0 0,-1-1 0,0 1 0,0-1 0,0 1 0,0-1 0,0 0 0,0 0 0,0 0 0,0 0 0,0 0 0,0 0 0,-1-1 0,1 1 0,0-1 0,-3 1 0,-9 0 0,0-1 0,0 0 0,0-1 0,1-1 0,-16-3 0,-10-1 0,-64-8 0,60 7 0,-78-3 0,98 10-116,8 0-92,0 0 0,1 0 0,-1 2-1,0 0 1,-19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22:24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22:2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1251 1 24575,'-13'1'0,"1"2"0,-1-1 0,1 2 0,0-1 0,0 2 0,0 0 0,0 0 0,-10 7 0,-21 9 0,-33 9 0,-103 48 0,139-58 0,0 2 0,-51 38 0,-268 251 0,333-285 0,1 2 0,2 0 0,0 1 0,3 2 0,-29 54 0,24-35 0,3 1 0,-30 108 0,41-121 0,2 0 0,2 1 0,1 0 0,3 0 0,1 76 0,4-104 0,0-1 0,0 0 0,1 0 0,1 0 0,0 0 0,0 0 0,1-1 0,0 1 0,1-1 0,11 14 0,2-1 0,0 0 0,38 31 0,-9-12 0,2-3 0,1-2 0,2-2 0,1-3 0,95 40 0,-90-51 0,2-2 0,0-4 0,0-1 0,1-4 0,75 2 0,182-7 0,-51-3 0,1011 16 0,-1183-17 0,310 7 0,-395-6 0,28-1 0,-39 0 0,0 0 0,1 0 0,-1 0 0,0 0 0,0 0 0,0 0 0,0 0 0,1 0 0,-1 0 0,0 0 0,0 0 0,0 0 0,1 0 0,-1 0 0,0 0 0,0 0 0,0 0 0,0-1 0,0 1 0,1 0 0,-1 0 0,0 0 0,0 0 0,0 0 0,0 0 0,0-1 0,0 1 0,0 0 0,1 0 0,-1 0 0,0 0 0,0-1 0,0 1 0,0 0 0,0 0 0,0 0 0,0 0 0,0-1 0,0 1 0,0 0 0,0 0 0,0 0 0,0-1 0,-7-8 0,-15-8 0,21 16 0,-27-20 0,2 0 0,-45-45 0,54 48 0,-36-26 0,41 36 0,1-1 0,0 0 0,0-1 0,1-1 0,0 1 0,0-1 0,1-1 0,-10-17 0,14 19 0,-1 0 0,0 1 0,-14-16 0,94 98 0,116 89 0,-181-153 0,0-1 0,-1 2 0,0-1 0,-1 1 0,11 19 0,-16-26 0,-2-2 0,1 0 0,0 0 0,0 1 0,-1-1 0,1 0 0,-1 1 0,1-1 0,-1 1 0,1-1 0,-1 0 0,0 1 0,0-1 0,0 1 0,0-1 0,0 1 0,0-1 0,0 1 0,0-1 0,0 1 0,-1-1 0,1 0 0,-1 1 0,1-1 0,-1 0 0,1 1 0,-1-1 0,0 0 0,-1 2 0,-3 2 0,1 0 0,-1-1 0,0 0 0,0 0 0,-9 5 0,-11 9 0,-156 146 0,68-75-1365,102-80-5461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5T20:22:39.90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0,'330'10,"-304"-9,-11-1,0 1,27 5,-39-5,1 0,-1 0,1 0,-1 0,0 1,1-1,-1 1,0 0,0 0,0 0,-1 0,1 1,0-1,-1 1,0 0,5 5,-2 0,0 0,-1 0,0 1,0 0,0 0,-1 0,-1 0,0 0,0 0,-1 1,0-1,0 13,-2 30,1 324,4-346,-2-24,-1 1,-1-1,1 0,-1 1,-1 11,1-17,-1 0,1 0,-1 0,1 0,-1 0,1 0,-1 0,0 0,0 0,1 0,-1 0,0 0,0 0,0-1,0 1,0 0,0-1,0 1,0-1,-1 1,1-1,0 0,0 1,0-1,0 0,-1 0,1 0,-1 0,-41 0,32-1,-80 1,-22-2,74-4,-21 0,53 6,-1 0,0 0,0-1,1 0,-13-3,18 3,0 0,0 1,0-1,1 0,-1 0,1 0,-1 0,0 0,1-1,0 1,-1 0,1-1,0 1,0-1,-1 1,1-1,0 0,1 1,-1-1,0 0,0 0,1 0,-1 1,1-1,0 0,-1 0,1-3,0-32,7-53,0-23,-7 111,0 1,0 0,0-1,0 1,1-1,-1 1,0 0,1 0,-1-1,1 1,0 0,-1 0,1-1,0 1,0 0,0 0,-1 0,1 0,0 0,0 0,1 0,-1 1,0-1,0 0,0 1,0-1,1 0,-1 1,0-1,1 1,-1 0,0 0,1-1,0 1,8-1,0 1,0-1,19 4,-8-2,46 0,-57-1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5T20:22:39.90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2,'439'0,"-431"0,0 1,0 0,-1 0,1 1,0 0,-1 1,1-1,-1 1,0 1,0-1,0 1,0 1,6 5,-11-8,0 0,-1 0,1 0,-1 0,1 1,-1-1,0 0,0 1,0-1,0 1,0-1,-1 1,1-1,-1 1,1 0,-1 2,-2 51,0-30,1 18,1 0,3 0,2 0,13 54,4-20,-12-49,-2-1,0 2,-3-1,0 0,1 39,-8-32,-7 38,9-72,-1 0,0-1,1 1,-1 0,0 0,0-1,0 1,0 0,0-1,0 1,-1-1,1 0,0 1,-1-1,1 0,-1 0,1 0,-1 0,0 0,1 0,-1 0,0-1,0 1,1 0,-1-1,0 0,0 1,0-1,-2 0,-9 1,-1 0,1-1,-17-3,9 2,-98-11,73 6,-55 1,93 3,0 1,0-1,0 0,1-1,-1 0,1 0,-1-1,1 0,0 0,0 0,1-1,0 0,-8-8,11 10,0 0,1-1,-1 0,1 1,0-1,0 0,0 0,1 0,0 0,-2-7,-6-46,6 36,-2-19,2 1,1-1,4-47,-1 85,-1 1,0 0,1 0,-1-1,1 1,0 0,-1 0,1 0,0 0,-1 0,1 0,0 0,0 0,0 0,0 0,0 0,0 1,0-1,0 0,1 1,-1-1,0 1,0-1,1 1,-1-1,0 1,0 0,1 0,-1 0,2 0,7-1,1 0,19 3,-15-1,19 1,-22-1,0 0,0-1,0 0,0-1,20-3,-30 3,1 0,0-1,0 1,0-1,-1 0,1 0,-1 0,1 0,-1 0,0 0,0-1,0 1,0-1,0 1,-1-1,1 0,1-5,3-6,-1-1,5-22,-2 8,-2 5,-4 15,0 0,1 0,5-12,-7 19,1-1,-1 1,0 0,1 0,-1 1,1-1,-1 0,1 0,0 1,0-1,-1 1,1-1,0 1,1 0,-1 0,0 0,0 0,3 0,25-6,-1 1,1 1,1 2,36 1,-3 3,98-2,-153-1,0 0,-1-1,1 0,-1 0,1-1,-1 0,0 0,0-1,-1 0,1-1,6-6,19-12,-31 23,-1 1,1-1,-1 0,0 0,1 0,-1 0,0-1,0 1,1 0,-1 0,0-1,0 1,0 0,-1-1,1 1,0-1,0 0,-1 1,1-1,-1 1,0-1,1-3,-1 3,-1 1,1-1,-1 0,0 0,1 0,-1 1,0-1,0 0,0 1,0-1,0 1,-1-1,1 1,0 0,-1-1,-2-1,-4-2,0 0,-1 0,1 1,-1 0,0 0,-17-4,10 6,1 1,-22 0,3 3,40-2,40 0,70 9,-63-5,-38-3,-1 0,1 1,27 7,-38-8,0 0,-1 1,1-1,-1 0,0 1,1 0,-1 0,0 0,5 4,-7-4,0 0,1 0,-1 0,0 1,0-1,0 0,0 1,-1-1,1 1,-1-1,1 1,-1-1,0 1,0-1,-1 4,2 46,-3 62,-3-64,-1 45,5-41,3 46,2-61,2 26,6 41,-12-103,0 0,0 0,0 0,-1 0,1 0,-1 0,1 0,-1 0,0 0,0 0,-1-1,0 4,0-5,1 1,-1-1,1 0,-1 1,1-1,-1 0,0 0,0 0,1 0,-1 0,0-1,0 1,0 0,0-1,0 0,0 1,0-1,-4 0,-154 0,67-2,83 2,5 0,0 0,1 0,-1 0,0-1,1 1,-9-3,12 2,-1 0,1 1,-1-1,1 0,0 0,-1-1,1 1,0 0,0 0,0 0,0-1,0 1,0-1,0 1,0-1,0 1,1-1,-1 1,1-1,-1 0,1 1,-1-4,-1-9,0 0,0-1,2 1,0-1,0 1,5-28,-4 40,-1 0,1 0,0 1,-1-1,1 0,0 1,0-1,0 1,0-1,0 1,1-1,-1 1,0 0,1-1,-1 1,1 0,-1 0,1 0,-1 0,1 1,0-1,-1 0,1 1,0-1,0 1,2-1,7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23:46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3531 4567 24575,'2'-293'0,"-5"-311"0,-19 412 0,12 131 0,-3-99 0,12 77 0,17-343 0,-6 287 0,-9-163 0,-3 134 0,2 116 0,-5-124 0,2 151 0,-1 1 0,0 0 0,-2 1 0,-1-1 0,-13-29 0,-103-219 0,101 218 0,-3 1 0,-1 1 0,-3 1 0,-2 2 0,-48-59 0,-16 1 0,-139-125 0,-10 38 0,220 176 0,-1 2 0,-1 1 0,0 0 0,-1 3 0,-36-13 0,30 13 0,-22-7 0,-1 1 0,0 4 0,-81-12 0,23 5 0,84 14 0,0 1 0,-56-4 0,-183-15 0,168 11 0,-22 7 0,-21-3 0,60 1 0,0 5 0,-94 6 0,43 0 0,102 0 0,-47 8 0,47-5 0,-44 1 0,-336-7 0,413 1 0,0 0 0,0 1 0,-1-1 0,1 0 0,0 0 0,-1 0 0,1 0 0,0 0 0,-1 0 0,1 0 0,0 0 0,0 0 0,-1 0 0,1 0 0,0 0 0,-1 0 0,1 0 0,0 0 0,0-1 0,-1 1 0,1 0 0,0 0 0,-1 0 0,1 0 0,0 0 0,0-1 0,0 1 0,-1 0 0,1 0 0,0-1 0,0 1 0,0 0 0,-1 0 0,1-1 0,0 1 0,0 0 0,0 0 0,0-1 0,0 1 0,0 0 0,-1 0 0,1-1 0,0 1 0,0 0 0,0-1 0,0 1 0,0 0 0,0-1 0,0 1 0,0 0 0,0 0 0,1-1 0,-1 1 0,0 0 0,0-1 0,0 1 0,0 0 0,0 0 0,0-1 0,1 1 0,21-24 0,37-20 0,-34 27 0,43-38 0,-47 36 0,1 2 0,37-24 0,-11 18 0,-36 18 0,1-1 0,-1 0 0,19-12 0,-30 15 0,-11 7 0,-15 15 0,-31 43 0,-122 104 0,161-153 0,12-10 0,0 1 0,0-1 0,1 1 0,-1 0 0,1 0 0,0 1 0,-4 4 0,8-7 0,-1-1 0,0 1 0,1 0 0,-1-1 0,1 1 0,-1 0 0,1-1 0,0 1 0,0 0 0,-1 0 0,1 0 0,1-1 0,-1 1 0,0 0 0,0 0 0,1-1 0,-1 1 0,1 0 0,-1-1 0,1 1 0,0 0 0,-1-1 0,1 1 0,0-1 0,0 1 0,0-1 0,1 0 0,1 3 0,10 8 0,-1 0 0,2-1 0,0-1 0,0 0 0,0-1 0,27 12 0,12 9 0,2 2 0,-36-22 0,0 1 0,-1 0 0,-1 2 0,0 0 0,25 24 0,-26-20 0,0 1 0,-40-38 0,-166-154 0,125 110 0,49 46-273,-2 0 0,0 1 0,-1 1 0,-40-26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24:00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3531 4567 24575,'2'-293'0,"-5"-311"0,-19 412 0,12 131 0,-3-99 0,12 77 0,17-343 0,-6 287 0,-9-163 0,-3 134 0,2 116 0,-5-124 0,2 151 0,-1 1 0,0 0 0,-2 1 0,-1-1 0,-13-29 0,-103-219 0,101 218 0,-3 1 0,-1 1 0,-3 1 0,-2 2 0,-48-59 0,-16 1 0,-139-125 0,-10 38 0,220 176 0,-1 2 0,-1 1 0,0 0 0,-1 3 0,-36-13 0,30 13 0,-22-7 0,-1 1 0,0 4 0,-81-12 0,23 5 0,84 14 0,0 1 0,-56-4 0,-183-15 0,168 11 0,-22 7 0,-21-3 0,60 1 0,0 5 0,-94 6 0,43 0 0,102 0 0,-47 8 0,47-5 0,-44 1 0,-336-7 0,413 1 0,0 0 0,0 1 0,-1-1 0,1 0 0,0 0 0,-1 0 0,1 0 0,0 0 0,-1 0 0,1 0 0,0 0 0,0 0 0,-1 0 0,1 0 0,0 0 0,-1 0 0,1 0 0,0 0 0,0-1 0,-1 1 0,1 0 0,0 0 0,-1 0 0,1 0 0,0 0 0,0-1 0,0 1 0,-1 0 0,1 0 0,0-1 0,0 1 0,0 0 0,-1 0 0,1-1 0,0 1 0,0 0 0,0 0 0,0-1 0,0 1 0,0 0 0,-1 0 0,1-1 0,0 1 0,0 0 0,0-1 0,0 1 0,0 0 0,0-1 0,0 1 0,0 0 0,0 0 0,1-1 0,-1 1 0,0 0 0,0-1 0,0 1 0,0 0 0,0 0 0,0-1 0,1 1 0,21-24 0,37-20 0,-34 27 0,43-38 0,-47 36 0,1 2 0,37-24 0,-11 18 0,-36 18 0,1-1 0,-1 0 0,19-12 0,-30 15 0,-11 7 0,-15 15 0,-31 43 0,-122 104 0,161-153 0,12-10 0,0 1 0,0-1 0,1 1 0,-1 0 0,1 0 0,0 1 0,-4 4 0,8-7 0,-1-1 0,0 1 0,1 0 0,-1-1 0,1 1 0,-1 0 0,1-1 0,0 1 0,0 0 0,-1 0 0,1 0 0,1-1 0,-1 1 0,0 0 0,0 0 0,1-1 0,-1 1 0,1 0 0,-1-1 0,1 1 0,0 0 0,-1-1 0,1 1 0,0-1 0,0 1 0,0-1 0,1 0 0,1 3 0,10 8 0,-1 0 0,2-1 0,0-1 0,0 0 0,0-1 0,27 12 0,12 9 0,2 2 0,-36-22 0,0 1 0,-1 0 0,-1 2 0,0 0 0,25 24 0,-26-20 0,0 1 0,-40-38 0,-166-154 0,125 110 0,49 46-273,-2 0 0,0 1 0,-1 1 0,-40-26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12/6/2023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0.png"/><Relationship Id="rId4" Type="http://schemas.openxmlformats.org/officeDocument/2006/relationships/customXml" Target="../ink/ink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80.png"/><Relationship Id="rId4" Type="http://schemas.openxmlformats.org/officeDocument/2006/relationships/customXml" Target="../ink/ink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jpe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develop/threat-modeling-tool-threa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develop/threat-modeling-tool-threa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develop/threat-modeling-tool-threa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7.png"/><Relationship Id="rId7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4.xml"/><Relationship Id="rId4" Type="http://schemas.openxmlformats.org/officeDocument/2006/relationships/image" Target="../media/image58.png"/><Relationship Id="rId9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0.jpeg"/><Relationship Id="rId7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0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NULL"/><Relationship Id="rId5" Type="http://schemas.openxmlformats.org/officeDocument/2006/relationships/image" Target="../media/image64.png"/><Relationship Id="rId10" Type="http://schemas.openxmlformats.org/officeDocument/2006/relationships/customXml" Target="../ink/ink8.xml"/><Relationship Id="rId4" Type="http://schemas.openxmlformats.org/officeDocument/2006/relationships/image" Target="../media/image63.svg"/><Relationship Id="rId9" Type="http://schemas.openxmlformats.org/officeDocument/2006/relationships/image" Target="../media/image68.jpeg"/><Relationship Id="rId14" Type="http://schemas.openxmlformats.org/officeDocument/2006/relationships/customXml" Target="../ink/ink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NULL"/><Relationship Id="rId18" Type="http://schemas.openxmlformats.org/officeDocument/2006/relationships/image" Target="../media/image62.png"/><Relationship Id="rId3" Type="http://schemas.openxmlformats.org/officeDocument/2006/relationships/image" Target="../media/image85.png"/><Relationship Id="rId21" Type="http://schemas.openxmlformats.org/officeDocument/2006/relationships/image" Target="../media/image65.svg"/><Relationship Id="rId7" Type="http://schemas.openxmlformats.org/officeDocument/2006/relationships/image" Target="NULL"/><Relationship Id="rId12" Type="http://schemas.openxmlformats.org/officeDocument/2006/relationships/customXml" Target="../ink/ink13.xml"/><Relationship Id="rId17" Type="http://schemas.openxmlformats.org/officeDocument/2006/relationships/image" Target="../media/image91.svg"/><Relationship Id="rId25" Type="http://schemas.openxmlformats.org/officeDocument/2006/relationships/image" Target="NULL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NULL"/><Relationship Id="rId24" Type="http://schemas.openxmlformats.org/officeDocument/2006/relationships/customXml" Target="../ink/ink15.xml"/><Relationship Id="rId5" Type="http://schemas.openxmlformats.org/officeDocument/2006/relationships/image" Target="../media/image87.svg"/><Relationship Id="rId15" Type="http://schemas.openxmlformats.org/officeDocument/2006/relationships/image" Target="../media/image89.svg"/><Relationship Id="rId23" Type="http://schemas.openxmlformats.org/officeDocument/2006/relationships/image" Target="NULL"/><Relationship Id="rId10" Type="http://schemas.openxmlformats.org/officeDocument/2006/relationships/customXml" Target="../ink/ink12.xml"/><Relationship Id="rId19" Type="http://schemas.openxmlformats.org/officeDocument/2006/relationships/image" Target="../media/image63.svg"/><Relationship Id="rId4" Type="http://schemas.openxmlformats.org/officeDocument/2006/relationships/image" Target="../media/image86.png"/><Relationship Id="rId9" Type="http://schemas.openxmlformats.org/officeDocument/2006/relationships/image" Target="NULL"/><Relationship Id="rId14" Type="http://schemas.openxmlformats.org/officeDocument/2006/relationships/image" Target="../media/image88.png"/><Relationship Id="rId22" Type="http://schemas.openxmlformats.org/officeDocument/2006/relationships/customXml" Target="../ink/ink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kreading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hackernews.com/" TargetMode="External"/><Relationship Id="rId4" Type="http://schemas.openxmlformats.org/officeDocument/2006/relationships/hyperlink" Target="https://www.schneier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67184" y="2816953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latin typeface="Calibri"/>
                <a:cs typeface="Calibri"/>
              </a:rPr>
              <a:t>Threat Modeling, Lessons Learned, Review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966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https://www.cs.montana.edu/pearsall/classes/fall2023/476/main.html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5716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Common Threats &amp; Attack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E89ABB-0535-C8FB-14BC-9B088CDB8616}"/>
              </a:ext>
            </a:extLst>
          </p:cNvPr>
          <p:cNvSpPr txBox="1"/>
          <p:nvPr/>
        </p:nvSpPr>
        <p:spPr>
          <a:xfrm>
            <a:off x="838200" y="1600200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Denial of Service (DoS / </a:t>
            </a:r>
            <a:r>
              <a:rPr lang="en-US" sz="2400" b="1" dirty="0" err="1"/>
              <a:t>DDos</a:t>
            </a:r>
            <a:r>
              <a:rPr lang="en-US" sz="2400" b="1" dirty="0"/>
              <a:t>)- </a:t>
            </a:r>
            <a:r>
              <a:rPr lang="en-US" sz="2400" dirty="0"/>
              <a:t>attack with intent to shut down a machine or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availability</a:t>
            </a:r>
            <a:r>
              <a:rPr lang="en-US" sz="2400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3462707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5716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Common Threats &amp; Attack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E89ABB-0535-C8FB-14BC-9B088CDB8616}"/>
              </a:ext>
            </a:extLst>
          </p:cNvPr>
          <p:cNvSpPr txBox="1"/>
          <p:nvPr/>
        </p:nvSpPr>
        <p:spPr>
          <a:xfrm>
            <a:off x="838200" y="1600200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Denial of Service (DoS / </a:t>
            </a:r>
            <a:r>
              <a:rPr lang="en-US" sz="2400" b="1" dirty="0" err="1"/>
              <a:t>DDos</a:t>
            </a:r>
            <a:r>
              <a:rPr lang="en-US" sz="2400" b="1" dirty="0"/>
              <a:t>)- </a:t>
            </a:r>
            <a:r>
              <a:rPr lang="en-US" sz="2400" dirty="0"/>
              <a:t>attack with intent to shut down a machine or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availability</a:t>
            </a:r>
            <a:r>
              <a:rPr lang="en-US" sz="2400" dirty="0"/>
              <a:t> property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D24AA-C61D-7C77-6988-AFD9871E0CA8}"/>
              </a:ext>
            </a:extLst>
          </p:cNvPr>
          <p:cNvSpPr txBox="1"/>
          <p:nvPr/>
        </p:nvSpPr>
        <p:spPr>
          <a:xfrm>
            <a:off x="774584" y="3007586"/>
            <a:ext cx="960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Information Leakage / Data Corruption-</a:t>
            </a:r>
            <a:r>
              <a:rPr lang="en-US" sz="2400" dirty="0"/>
              <a:t> unauthorized or accidental reveal of sensitive information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confidentiality</a:t>
            </a:r>
            <a:r>
              <a:rPr lang="en-US" sz="2400" dirty="0"/>
              <a:t> property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integrity</a:t>
            </a:r>
            <a:r>
              <a:rPr lang="en-US" sz="2400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1024003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5716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Common Threats &amp; Attack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E89ABB-0535-C8FB-14BC-9B088CDB8616}"/>
              </a:ext>
            </a:extLst>
          </p:cNvPr>
          <p:cNvSpPr txBox="1"/>
          <p:nvPr/>
        </p:nvSpPr>
        <p:spPr>
          <a:xfrm>
            <a:off x="838200" y="1600200"/>
            <a:ext cx="960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Denial of Service (DoS / </a:t>
            </a:r>
            <a:r>
              <a:rPr lang="en-US" sz="2400" b="1" dirty="0" err="1"/>
              <a:t>DDos</a:t>
            </a:r>
            <a:r>
              <a:rPr lang="en-US" sz="2400" b="1" dirty="0"/>
              <a:t>)- </a:t>
            </a:r>
            <a:r>
              <a:rPr lang="en-US" sz="2400" dirty="0"/>
              <a:t>attack with intent to shut down a machine or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availability</a:t>
            </a:r>
            <a:r>
              <a:rPr lang="en-US" sz="2400" dirty="0"/>
              <a:t> property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BD24AA-C61D-7C77-6988-AFD9871E0CA8}"/>
              </a:ext>
            </a:extLst>
          </p:cNvPr>
          <p:cNvSpPr txBox="1"/>
          <p:nvPr/>
        </p:nvSpPr>
        <p:spPr>
          <a:xfrm>
            <a:off x="774584" y="3007586"/>
            <a:ext cx="960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Information Leakage / Data Corruption-</a:t>
            </a:r>
            <a:r>
              <a:rPr lang="en-US" sz="2400" dirty="0"/>
              <a:t> unauthorized or accidental reveal of sensitive information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confidentiality</a:t>
            </a:r>
            <a:r>
              <a:rPr lang="en-US" sz="2400" dirty="0"/>
              <a:t> property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integrity</a:t>
            </a:r>
            <a:r>
              <a:rPr lang="en-US" sz="2400" dirty="0"/>
              <a:t> property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CD3154-71FE-595E-0E55-DB7FAC5DC710}"/>
              </a:ext>
            </a:extLst>
          </p:cNvPr>
          <p:cNvSpPr txBox="1"/>
          <p:nvPr/>
        </p:nvSpPr>
        <p:spPr>
          <a:xfrm>
            <a:off x="772487" y="4688340"/>
            <a:ext cx="960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Privilege Escalation- </a:t>
            </a:r>
            <a:r>
              <a:rPr lang="en-US" sz="2400" dirty="0"/>
              <a:t>gaining illicit permissions beyond what is intended for that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confidentiality</a:t>
            </a:r>
            <a:r>
              <a:rPr lang="en-US" sz="2400" dirty="0"/>
              <a:t> property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Violates the </a:t>
            </a:r>
            <a:r>
              <a:rPr lang="en-US" sz="2400" b="1" dirty="0"/>
              <a:t>integrity</a:t>
            </a:r>
            <a:r>
              <a:rPr lang="en-US" sz="2400" dirty="0"/>
              <a:t> property</a:t>
            </a:r>
          </a:p>
        </p:txBody>
      </p:sp>
    </p:spTree>
    <p:extLst>
      <p:ext uri="{BB962C8B-B14F-4D97-AF65-F5344CB8AC3E}">
        <p14:creationId xmlns:p14="http://schemas.microsoft.com/office/powerpoint/2010/main" val="156398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Defense Mechanisms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4675-51E1-50FC-6436-8EAF894DEBBF}"/>
              </a:ext>
            </a:extLst>
          </p:cNvPr>
          <p:cNvSpPr txBox="1"/>
          <p:nvPr/>
        </p:nvSpPr>
        <p:spPr>
          <a:xfrm>
            <a:off x="692182" y="1659285"/>
            <a:ext cx="812434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Countermeasures (ASLR, SYN Cookies,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Software testing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Formal verification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Refactoring software and safe coding practices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146" name="Picture 2" descr="Java (programming language) - Wikipedia">
            <a:extLst>
              <a:ext uri="{FF2B5EF4-FFF2-40B4-BE49-F238E27FC236}">
                <a16:creationId xmlns:a16="http://schemas.microsoft.com/office/drawing/2014/main" id="{1C0973B5-69B7-6991-9264-AD3649E08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432" y="3568248"/>
            <a:ext cx="74993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ust (programming language) - Wikipedia">
            <a:extLst>
              <a:ext uri="{FF2B5EF4-FFF2-40B4-BE49-F238E27FC236}">
                <a16:creationId xmlns:a16="http://schemas.microsoft.com/office/drawing/2014/main" id="{6808998A-7358-FB54-BA6F-CF473F450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932" y="5198715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7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BA52C-73C5-4EB0-C04A-77DED19B7757}"/>
              </a:ext>
            </a:extLst>
          </p:cNvPr>
          <p:cNvSpPr txBox="1"/>
          <p:nvPr/>
        </p:nvSpPr>
        <p:spPr>
          <a:xfrm>
            <a:off x="381000" y="228600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Threat 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F4675-51E1-50FC-6436-8EAF894DEBBF}"/>
              </a:ext>
            </a:extLst>
          </p:cNvPr>
          <p:cNvSpPr txBox="1"/>
          <p:nvPr/>
        </p:nvSpPr>
        <p:spPr>
          <a:xfrm>
            <a:off x="2590800" y="2057400"/>
            <a:ext cx="670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  <a:r>
              <a:rPr lang="en-US" sz="3600" dirty="0"/>
              <a:t> a consistent and structured approach for defense and assessing risk</a:t>
            </a:r>
          </a:p>
        </p:txBody>
      </p:sp>
    </p:spTree>
    <p:extLst>
      <p:ext uri="{BB962C8B-B14F-4D97-AF65-F5344CB8AC3E}">
        <p14:creationId xmlns:p14="http://schemas.microsoft.com/office/powerpoint/2010/main" val="372670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22A3C1D-A458-EC78-125E-A7A0BF01C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60021"/>
            <a:ext cx="7979408" cy="453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56F09C-0638-CCEE-1C8A-2BB30857EACF}"/>
                  </a:ext>
                </a:extLst>
              </p14:cNvPr>
              <p14:cNvContentPartPr/>
              <p14:nvPr/>
            </p14:nvContentPartPr>
            <p14:xfrm>
              <a:off x="6920677" y="2605825"/>
              <a:ext cx="402840" cy="822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56F09C-0638-CCEE-1C8A-2BB30857EA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3037" y="2588185"/>
                <a:ext cx="438480" cy="85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F132ADE-1EE8-0F97-39CE-775AB29052F8}"/>
                  </a:ext>
                </a:extLst>
              </p14:cNvPr>
              <p14:cNvContentPartPr/>
              <p14:nvPr/>
            </p14:nvContentPartPr>
            <p14:xfrm>
              <a:off x="6826717" y="3631465"/>
              <a:ext cx="640440" cy="1515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F132ADE-1EE8-0F97-39CE-775AB29052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8717" y="3613825"/>
                <a:ext cx="676080" cy="15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40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22A3C1D-A458-EC78-125E-A7A0BF01C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60021"/>
            <a:ext cx="7979408" cy="4537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118E3-B2EA-1070-109F-DEA33E6595EA}"/>
              </a:ext>
            </a:extLst>
          </p:cNvPr>
          <p:cNvSpPr txBox="1"/>
          <p:nvPr/>
        </p:nvSpPr>
        <p:spPr>
          <a:xfrm>
            <a:off x="228600" y="338581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someone interacts with our system in a way that we did not intend… it could have harmful consequences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B9D9D2-211D-C103-B596-760B8426A3A4}"/>
                  </a:ext>
                </a:extLst>
              </p14:cNvPr>
              <p14:cNvContentPartPr/>
              <p14:nvPr/>
            </p14:nvContentPartPr>
            <p14:xfrm>
              <a:off x="5989717" y="2417905"/>
              <a:ext cx="1291680" cy="199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B9D9D2-211D-C103-B596-760B8426A3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2077" y="2399905"/>
                <a:ext cx="1327320" cy="202932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769D9B3-1CBE-B1DF-0C62-A34C1EF6C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318533"/>
            <a:ext cx="3394315" cy="35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8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118E3-B2EA-1070-109F-DEA33E6595EA}"/>
              </a:ext>
            </a:extLst>
          </p:cNvPr>
          <p:cNvSpPr txBox="1"/>
          <p:nvPr/>
        </p:nvSpPr>
        <p:spPr>
          <a:xfrm>
            <a:off x="228600" y="338581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someone interacts with our system in a way that we did not intend… it could have harmful consequences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32034-3636-E55C-689C-83EC429B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90600"/>
            <a:ext cx="4886325" cy="1590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5E709-C542-9276-816A-9053AFE1B000}"/>
              </a:ext>
            </a:extLst>
          </p:cNvPr>
          <p:cNvSpPr txBox="1"/>
          <p:nvPr/>
        </p:nvSpPr>
        <p:spPr>
          <a:xfrm>
            <a:off x="7429500" y="2581275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might expect a user to input a valid username and password when they attempt to log in</a:t>
            </a:r>
          </a:p>
        </p:txBody>
      </p:sp>
    </p:spTree>
    <p:extLst>
      <p:ext uri="{BB962C8B-B14F-4D97-AF65-F5344CB8AC3E}">
        <p14:creationId xmlns:p14="http://schemas.microsoft.com/office/powerpoint/2010/main" val="80223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118E3-B2EA-1070-109F-DEA33E6595EA}"/>
              </a:ext>
            </a:extLst>
          </p:cNvPr>
          <p:cNvSpPr txBox="1"/>
          <p:nvPr/>
        </p:nvSpPr>
        <p:spPr>
          <a:xfrm>
            <a:off x="228600" y="338581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someone interacts with our system in a way that we did not intend… it could have harmful consequences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32034-3636-E55C-689C-83EC429B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90600"/>
            <a:ext cx="4886325" cy="1590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5E709-C542-9276-816A-9053AFE1B000}"/>
              </a:ext>
            </a:extLst>
          </p:cNvPr>
          <p:cNvSpPr txBox="1"/>
          <p:nvPr/>
        </p:nvSpPr>
        <p:spPr>
          <a:xfrm>
            <a:off x="7429500" y="2581275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might expect a user to input a valid username and password when they attempt to log 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492A6-29E2-30EF-A76A-700918203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721" y="4257498"/>
            <a:ext cx="4972050" cy="156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F32DE-BCFF-A881-6DFC-8B0439A62011}"/>
              </a:ext>
            </a:extLst>
          </p:cNvPr>
          <p:cNvSpPr txBox="1"/>
          <p:nvPr/>
        </p:nvSpPr>
        <p:spPr>
          <a:xfrm>
            <a:off x="5486400" y="4047533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they did something…….. weird?</a:t>
            </a:r>
          </a:p>
        </p:txBody>
      </p:sp>
    </p:spTree>
    <p:extLst>
      <p:ext uri="{BB962C8B-B14F-4D97-AF65-F5344CB8AC3E}">
        <p14:creationId xmlns:p14="http://schemas.microsoft.com/office/powerpoint/2010/main" val="64643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667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Assessing Risk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228600" y="167169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expect users to interact with our system in a certain way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C118E3-B2EA-1070-109F-DEA33E6595EA}"/>
              </a:ext>
            </a:extLst>
          </p:cNvPr>
          <p:cNvSpPr txBox="1"/>
          <p:nvPr/>
        </p:nvSpPr>
        <p:spPr>
          <a:xfrm>
            <a:off x="228600" y="3385814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someone interacts with our system in a way that we did not intend… it could have harmful consequences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32034-3636-E55C-689C-83EC429B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90600"/>
            <a:ext cx="4886325" cy="1590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5E709-C542-9276-816A-9053AFE1B000}"/>
              </a:ext>
            </a:extLst>
          </p:cNvPr>
          <p:cNvSpPr txBox="1"/>
          <p:nvPr/>
        </p:nvSpPr>
        <p:spPr>
          <a:xfrm>
            <a:off x="7429500" y="2581275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might expect a user to input a valid username and password when they attempt to log 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492A6-29E2-30EF-A76A-700918203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721" y="4257498"/>
            <a:ext cx="4972050" cy="156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F32DE-BCFF-A881-6DFC-8B0439A62011}"/>
              </a:ext>
            </a:extLst>
          </p:cNvPr>
          <p:cNvSpPr txBox="1"/>
          <p:nvPr/>
        </p:nvSpPr>
        <p:spPr>
          <a:xfrm>
            <a:off x="5486400" y="4047533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they did something…….. weird?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6F3AB-8F61-D916-D280-64FDF45305EA}"/>
              </a:ext>
            </a:extLst>
          </p:cNvPr>
          <p:cNvSpPr txBox="1"/>
          <p:nvPr/>
        </p:nvSpPr>
        <p:spPr>
          <a:xfrm>
            <a:off x="8223029" y="569845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LOGIN SUCCESS </a:t>
            </a:r>
          </a:p>
        </p:txBody>
      </p:sp>
    </p:spTree>
    <p:extLst>
      <p:ext uri="{BB962C8B-B14F-4D97-AF65-F5344CB8AC3E}">
        <p14:creationId xmlns:p14="http://schemas.microsoft.com/office/powerpoint/2010/main" val="3932323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8437C-43B2-84AD-D046-59A5A1ED4948}"/>
              </a:ext>
            </a:extLst>
          </p:cNvPr>
          <p:cNvSpPr txBox="1"/>
          <p:nvPr/>
        </p:nvSpPr>
        <p:spPr>
          <a:xfrm>
            <a:off x="685800" y="1371600"/>
            <a:ext cx="7239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Lab 9 due Sunday </a:t>
            </a:r>
            <a:r>
              <a:rPr lang="en-US" sz="2000" b="1" dirty="0"/>
              <a:t>12/10</a:t>
            </a:r>
          </a:p>
          <a:p>
            <a:endParaRPr lang="en-US" sz="2000" b="1" dirty="0"/>
          </a:p>
          <a:p>
            <a:r>
              <a:rPr lang="en-US" sz="2000" dirty="0"/>
              <a:t>Fill out the course evaluation (Extra Credit)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u="sng" dirty="0"/>
              <a:t>Final Exam</a:t>
            </a:r>
          </a:p>
          <a:p>
            <a:r>
              <a:rPr lang="en-US" sz="2000" dirty="0"/>
              <a:t>Thursday December 14</a:t>
            </a:r>
            <a:r>
              <a:rPr lang="en-US" sz="2000" baseline="30000" dirty="0"/>
              <a:t>th</a:t>
            </a:r>
            <a:r>
              <a:rPr lang="en-US" sz="2000" dirty="0"/>
              <a:t> 2:00 – 3:50 in Romney 315</a:t>
            </a:r>
          </a:p>
          <a:p>
            <a:r>
              <a:rPr lang="en-US" sz="2000" dirty="0"/>
              <a:t>Please be there</a:t>
            </a:r>
          </a:p>
        </p:txBody>
      </p:sp>
      <p:pic>
        <p:nvPicPr>
          <p:cNvPr id="1026" name="Picture 2" descr="Pin on templates memee">
            <a:extLst>
              <a:ext uri="{FF2B5EF4-FFF2-40B4-BE49-F238E27FC236}">
                <a16:creationId xmlns:a16="http://schemas.microsoft.com/office/drawing/2014/main" id="{D39714DC-E0A6-3E6F-DAD1-C7736DB3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90" y="1187071"/>
            <a:ext cx="2739074" cy="273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F2E26-AE8C-A17E-031E-9E4BE8E7790A}"/>
              </a:ext>
            </a:extLst>
          </p:cNvPr>
          <p:cNvSpPr txBox="1"/>
          <p:nvPr/>
        </p:nvSpPr>
        <p:spPr>
          <a:xfrm>
            <a:off x="9168590" y="542592"/>
            <a:ext cx="251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students after completing CSCI 476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F0C62-79C1-CFE6-9705-CE152308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4651246"/>
            <a:ext cx="1711067" cy="1488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39D1CA-3599-04E4-BBF7-C33E251FCB87}"/>
              </a:ext>
            </a:extLst>
          </p:cNvPr>
          <p:cNvSpPr txBox="1"/>
          <p:nvPr/>
        </p:nvSpPr>
        <p:spPr>
          <a:xfrm>
            <a:off x="9788267" y="5029200"/>
            <a:ext cx="2405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Meatball wishes you good luck on your final exams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F6D8F-C3C6-8680-2330-357A969BDC89}"/>
              </a:ext>
            </a:extLst>
          </p:cNvPr>
          <p:cNvSpPr/>
          <p:nvPr/>
        </p:nvSpPr>
        <p:spPr>
          <a:xfrm>
            <a:off x="1143000" y="4800600"/>
            <a:ext cx="3657600" cy="1339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are taking the exam at the testing center, make sure you schedule it before </a:t>
            </a:r>
            <a:r>
              <a:rPr lang="en-US" dirty="0" err="1"/>
              <a:t>friday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3657600" y="304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we trust?</a:t>
            </a:r>
          </a:p>
        </p:txBody>
      </p:sp>
      <p:pic>
        <p:nvPicPr>
          <p:cNvPr id="2050" name="Picture 2" descr="Homespun Holiday">
            <a:extLst>
              <a:ext uri="{FF2B5EF4-FFF2-40B4-BE49-F238E27FC236}">
                <a16:creationId xmlns:a16="http://schemas.microsoft.com/office/drawing/2014/main" id="{8DBE3DC2-63D4-87BF-0F31-AB45B785E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/>
          <a:stretch/>
        </p:blipFill>
        <p:spPr bwMode="auto">
          <a:xfrm>
            <a:off x="1828800" y="1676400"/>
            <a:ext cx="2514600" cy="26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D9064A81-984B-EFE5-6622-70140091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2" y="2042449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ded Cruzado - Wikipedia">
            <a:extLst>
              <a:ext uri="{FF2B5EF4-FFF2-40B4-BE49-F238E27FC236}">
                <a16:creationId xmlns:a16="http://schemas.microsoft.com/office/drawing/2014/main" id="{4D9E89C0-822B-D897-32A0-0D8A256B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78898"/>
            <a:ext cx="1679195" cy="26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E49C6-2A73-A50D-9F18-8ECB579A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41652"/>
            <a:ext cx="1462694" cy="15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l Children Develop at Their Own Pace – Even an Educator's Child |  Children's Services Council of Broward County">
            <a:extLst>
              <a:ext uri="{FF2B5EF4-FFF2-40B4-BE49-F238E27FC236}">
                <a16:creationId xmlns:a16="http://schemas.microsoft.com/office/drawing/2014/main" id="{11DE5403-0911-BB88-436D-A141A9A2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209561"/>
            <a:ext cx="262890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your dog's lifespan? A Princeton geneticist is seeking the keys to  canine health and longevity.">
            <a:extLst>
              <a:ext uri="{FF2B5EF4-FFF2-40B4-BE49-F238E27FC236}">
                <a16:creationId xmlns:a16="http://schemas.microsoft.com/office/drawing/2014/main" id="{620185CA-75BF-4967-8566-BEB6BA48F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r="32237"/>
          <a:stretch/>
        </p:blipFill>
        <p:spPr bwMode="auto">
          <a:xfrm>
            <a:off x="7143035" y="3177163"/>
            <a:ext cx="1632485" cy="23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unter Lloyd">
            <a:extLst>
              <a:ext uri="{FF2B5EF4-FFF2-40B4-BE49-F238E27FC236}">
                <a16:creationId xmlns:a16="http://schemas.microsoft.com/office/drawing/2014/main" id="{924CCAB5-658F-3B52-2715-04070EBC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0" y="2064866"/>
            <a:ext cx="1624842" cy="2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ando Calrissian | Star Wars Canon Extended Wikia | Fandom">
            <a:extLst>
              <a:ext uri="{FF2B5EF4-FFF2-40B4-BE49-F238E27FC236}">
                <a16:creationId xmlns:a16="http://schemas.microsoft.com/office/drawing/2014/main" id="{1B876C98-39EA-AA1B-AF48-26EF8EC7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59" y="1273057"/>
            <a:ext cx="1563255" cy="21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0684F-8DC7-737A-E542-79697EB19978}"/>
              </a:ext>
            </a:extLst>
          </p:cNvPr>
          <p:cNvSpPr txBox="1"/>
          <p:nvPr/>
        </p:nvSpPr>
        <p:spPr>
          <a:xfrm>
            <a:off x="1348157" y="5901703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honest?  Are they reliable?  Are they dependable?  What are their intentions?</a:t>
            </a:r>
          </a:p>
        </p:txBody>
      </p:sp>
      <p:pic>
        <p:nvPicPr>
          <p:cNvPr id="2068" name="Picture 20" descr="Stranger Things': What Happened to Doctor Brenner?">
            <a:extLst>
              <a:ext uri="{FF2B5EF4-FFF2-40B4-BE49-F238E27FC236}">
                <a16:creationId xmlns:a16="http://schemas.microsoft.com/office/drawing/2014/main" id="{FECA5D1D-6F1A-0FC9-75FE-FF4CEB34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15" y="4083450"/>
            <a:ext cx="2705100" cy="15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C4C3576-AD88-C7B3-2746-6FD7003A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35" y="3579256"/>
            <a:ext cx="2932867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E8C1C76-B98A-220D-BC51-22D2B2FC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37" y="3967629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ndiana Jones - 'The Last Crusade'">
            <a:extLst>
              <a:ext uri="{FF2B5EF4-FFF2-40B4-BE49-F238E27FC236}">
                <a16:creationId xmlns:a16="http://schemas.microsoft.com/office/drawing/2014/main" id="{E6327B0F-909A-5732-E76F-3CA38C0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2" y="2446528"/>
            <a:ext cx="2755888" cy="11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765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3657600" y="304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we trust?</a:t>
            </a:r>
          </a:p>
        </p:txBody>
      </p:sp>
      <p:pic>
        <p:nvPicPr>
          <p:cNvPr id="2050" name="Picture 2" descr="Homespun Holiday">
            <a:extLst>
              <a:ext uri="{FF2B5EF4-FFF2-40B4-BE49-F238E27FC236}">
                <a16:creationId xmlns:a16="http://schemas.microsoft.com/office/drawing/2014/main" id="{8DBE3DC2-63D4-87BF-0F31-AB45B785E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/>
          <a:stretch/>
        </p:blipFill>
        <p:spPr bwMode="auto">
          <a:xfrm>
            <a:off x="1828800" y="1676400"/>
            <a:ext cx="2514600" cy="26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D9064A81-984B-EFE5-6622-70140091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2" y="2042449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ded Cruzado - Wikipedia">
            <a:extLst>
              <a:ext uri="{FF2B5EF4-FFF2-40B4-BE49-F238E27FC236}">
                <a16:creationId xmlns:a16="http://schemas.microsoft.com/office/drawing/2014/main" id="{4D9E89C0-822B-D897-32A0-0D8A256B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78898"/>
            <a:ext cx="1679195" cy="26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E49C6-2A73-A50D-9F18-8ECB579A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41652"/>
            <a:ext cx="1462694" cy="15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l Children Develop at Their Own Pace – Even an Educator's Child |  Children's Services Council of Broward County">
            <a:extLst>
              <a:ext uri="{FF2B5EF4-FFF2-40B4-BE49-F238E27FC236}">
                <a16:creationId xmlns:a16="http://schemas.microsoft.com/office/drawing/2014/main" id="{11DE5403-0911-BB88-436D-A141A9A2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209561"/>
            <a:ext cx="262890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your dog's lifespan? A Princeton geneticist is seeking the keys to  canine health and longevity.">
            <a:extLst>
              <a:ext uri="{FF2B5EF4-FFF2-40B4-BE49-F238E27FC236}">
                <a16:creationId xmlns:a16="http://schemas.microsoft.com/office/drawing/2014/main" id="{620185CA-75BF-4967-8566-BEB6BA48F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r="32237"/>
          <a:stretch/>
        </p:blipFill>
        <p:spPr bwMode="auto">
          <a:xfrm>
            <a:off x="7143035" y="3177163"/>
            <a:ext cx="1632485" cy="23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unter Lloyd">
            <a:extLst>
              <a:ext uri="{FF2B5EF4-FFF2-40B4-BE49-F238E27FC236}">
                <a16:creationId xmlns:a16="http://schemas.microsoft.com/office/drawing/2014/main" id="{924CCAB5-658F-3B52-2715-04070EBC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0" y="2064866"/>
            <a:ext cx="1624842" cy="2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ando Calrissian | Star Wars Canon Extended Wikia | Fandom">
            <a:extLst>
              <a:ext uri="{FF2B5EF4-FFF2-40B4-BE49-F238E27FC236}">
                <a16:creationId xmlns:a16="http://schemas.microsoft.com/office/drawing/2014/main" id="{1B876C98-39EA-AA1B-AF48-26EF8EC7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59" y="1273057"/>
            <a:ext cx="1563255" cy="21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0684F-8DC7-737A-E542-79697EB19978}"/>
              </a:ext>
            </a:extLst>
          </p:cNvPr>
          <p:cNvSpPr txBox="1"/>
          <p:nvPr/>
        </p:nvSpPr>
        <p:spPr>
          <a:xfrm>
            <a:off x="1348157" y="5901703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honest?  Are they reliable?  Are they dependable?  What are their intentions?</a:t>
            </a:r>
          </a:p>
        </p:txBody>
      </p:sp>
      <p:pic>
        <p:nvPicPr>
          <p:cNvPr id="2068" name="Picture 20" descr="Stranger Things': What Happened to Doctor Brenner?">
            <a:extLst>
              <a:ext uri="{FF2B5EF4-FFF2-40B4-BE49-F238E27FC236}">
                <a16:creationId xmlns:a16="http://schemas.microsoft.com/office/drawing/2014/main" id="{FECA5D1D-6F1A-0FC9-75FE-FF4CEB34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15" y="4083450"/>
            <a:ext cx="2705100" cy="15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C4C3576-AD88-C7B3-2746-6FD7003A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35" y="3579256"/>
            <a:ext cx="2932867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E8C1C76-B98A-220D-BC51-22D2B2FC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37" y="3967629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ndiana Jones - 'The Last Crusade'">
            <a:extLst>
              <a:ext uri="{FF2B5EF4-FFF2-40B4-BE49-F238E27FC236}">
                <a16:creationId xmlns:a16="http://schemas.microsoft.com/office/drawing/2014/main" id="{E6327B0F-909A-5732-E76F-3CA38C0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2" y="2446528"/>
            <a:ext cx="2755888" cy="11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2E4CF0-8D18-CF01-EE4E-5E5C71BA024C}"/>
              </a:ext>
            </a:extLst>
          </p:cNvPr>
          <p:cNvSpPr/>
          <p:nvPr/>
        </p:nvSpPr>
        <p:spPr>
          <a:xfrm>
            <a:off x="381000" y="1334435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Trust as little as possible</a:t>
            </a:r>
          </a:p>
        </p:txBody>
      </p:sp>
    </p:spTree>
    <p:extLst>
      <p:ext uri="{BB962C8B-B14F-4D97-AF65-F5344CB8AC3E}">
        <p14:creationId xmlns:p14="http://schemas.microsoft.com/office/powerpoint/2010/main" val="218554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3657600" y="304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we trust?</a:t>
            </a:r>
          </a:p>
        </p:txBody>
      </p:sp>
      <p:pic>
        <p:nvPicPr>
          <p:cNvPr id="2050" name="Picture 2" descr="Homespun Holiday">
            <a:extLst>
              <a:ext uri="{FF2B5EF4-FFF2-40B4-BE49-F238E27FC236}">
                <a16:creationId xmlns:a16="http://schemas.microsoft.com/office/drawing/2014/main" id="{8DBE3DC2-63D4-87BF-0F31-AB45B785E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/>
          <a:stretch/>
        </p:blipFill>
        <p:spPr bwMode="auto">
          <a:xfrm>
            <a:off x="1828800" y="1676400"/>
            <a:ext cx="2514600" cy="26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D9064A81-984B-EFE5-6622-70140091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2" y="2042449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ded Cruzado - Wikipedia">
            <a:extLst>
              <a:ext uri="{FF2B5EF4-FFF2-40B4-BE49-F238E27FC236}">
                <a16:creationId xmlns:a16="http://schemas.microsoft.com/office/drawing/2014/main" id="{4D9E89C0-822B-D897-32A0-0D8A256B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78898"/>
            <a:ext cx="1679195" cy="26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E49C6-2A73-A50D-9F18-8ECB579A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41652"/>
            <a:ext cx="1462694" cy="15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l Children Develop at Their Own Pace – Even an Educator's Child |  Children's Services Council of Broward County">
            <a:extLst>
              <a:ext uri="{FF2B5EF4-FFF2-40B4-BE49-F238E27FC236}">
                <a16:creationId xmlns:a16="http://schemas.microsoft.com/office/drawing/2014/main" id="{11DE5403-0911-BB88-436D-A141A9A2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209561"/>
            <a:ext cx="262890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your dog's lifespan? A Princeton geneticist is seeking the keys to  canine health and longevity.">
            <a:extLst>
              <a:ext uri="{FF2B5EF4-FFF2-40B4-BE49-F238E27FC236}">
                <a16:creationId xmlns:a16="http://schemas.microsoft.com/office/drawing/2014/main" id="{620185CA-75BF-4967-8566-BEB6BA48F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r="32237"/>
          <a:stretch/>
        </p:blipFill>
        <p:spPr bwMode="auto">
          <a:xfrm>
            <a:off x="7143035" y="3177163"/>
            <a:ext cx="1632485" cy="23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unter Lloyd">
            <a:extLst>
              <a:ext uri="{FF2B5EF4-FFF2-40B4-BE49-F238E27FC236}">
                <a16:creationId xmlns:a16="http://schemas.microsoft.com/office/drawing/2014/main" id="{924CCAB5-658F-3B52-2715-04070EBC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0" y="2064866"/>
            <a:ext cx="1624842" cy="2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ando Calrissian | Star Wars Canon Extended Wikia | Fandom">
            <a:extLst>
              <a:ext uri="{FF2B5EF4-FFF2-40B4-BE49-F238E27FC236}">
                <a16:creationId xmlns:a16="http://schemas.microsoft.com/office/drawing/2014/main" id="{1B876C98-39EA-AA1B-AF48-26EF8EC7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59" y="1273057"/>
            <a:ext cx="1563255" cy="21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0684F-8DC7-737A-E542-79697EB19978}"/>
              </a:ext>
            </a:extLst>
          </p:cNvPr>
          <p:cNvSpPr txBox="1"/>
          <p:nvPr/>
        </p:nvSpPr>
        <p:spPr>
          <a:xfrm>
            <a:off x="1348157" y="5901703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honest?  Are they reliable?  Are they dependable?  What are their intentions?</a:t>
            </a:r>
          </a:p>
        </p:txBody>
      </p:sp>
      <p:pic>
        <p:nvPicPr>
          <p:cNvPr id="2068" name="Picture 20" descr="Stranger Things': What Happened to Doctor Brenner?">
            <a:extLst>
              <a:ext uri="{FF2B5EF4-FFF2-40B4-BE49-F238E27FC236}">
                <a16:creationId xmlns:a16="http://schemas.microsoft.com/office/drawing/2014/main" id="{FECA5D1D-6F1A-0FC9-75FE-FF4CEB34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15" y="4083450"/>
            <a:ext cx="2705100" cy="15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C4C3576-AD88-C7B3-2746-6FD7003A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35" y="3579256"/>
            <a:ext cx="2932867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E8C1C76-B98A-220D-BC51-22D2B2FC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37" y="3967629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ndiana Jones - 'The Last Crusade'">
            <a:extLst>
              <a:ext uri="{FF2B5EF4-FFF2-40B4-BE49-F238E27FC236}">
                <a16:creationId xmlns:a16="http://schemas.microsoft.com/office/drawing/2014/main" id="{E6327B0F-909A-5732-E76F-3CA38C0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2" y="2446528"/>
            <a:ext cx="2755888" cy="11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2E4CF0-8D18-CF01-EE4E-5E5C71BA024C}"/>
              </a:ext>
            </a:extLst>
          </p:cNvPr>
          <p:cNvSpPr/>
          <p:nvPr/>
        </p:nvSpPr>
        <p:spPr>
          <a:xfrm>
            <a:off x="381000" y="1334435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Trust as little as possible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EB844-A289-290F-CDC1-F3E34E1A7780}"/>
              </a:ext>
            </a:extLst>
          </p:cNvPr>
          <p:cNvSpPr/>
          <p:nvPr/>
        </p:nvSpPr>
        <p:spPr>
          <a:xfrm>
            <a:off x="3347884" y="3030770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Distrust proportionally to level of risk</a:t>
            </a:r>
          </a:p>
        </p:txBody>
      </p:sp>
    </p:spTree>
    <p:extLst>
      <p:ext uri="{BB962C8B-B14F-4D97-AF65-F5344CB8AC3E}">
        <p14:creationId xmlns:p14="http://schemas.microsoft.com/office/powerpoint/2010/main" val="1085644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F4981-67A5-C2A8-5D24-7146277E9C3E}"/>
              </a:ext>
            </a:extLst>
          </p:cNvPr>
          <p:cNvSpPr txBox="1"/>
          <p:nvPr/>
        </p:nvSpPr>
        <p:spPr>
          <a:xfrm>
            <a:off x="3657600" y="304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 do we trust?</a:t>
            </a:r>
          </a:p>
        </p:txBody>
      </p:sp>
      <p:pic>
        <p:nvPicPr>
          <p:cNvPr id="2050" name="Picture 2" descr="Homespun Holiday">
            <a:extLst>
              <a:ext uri="{FF2B5EF4-FFF2-40B4-BE49-F238E27FC236}">
                <a16:creationId xmlns:a16="http://schemas.microsoft.com/office/drawing/2014/main" id="{8DBE3DC2-63D4-87BF-0F31-AB45B785E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6"/>
          <a:stretch/>
        </p:blipFill>
        <p:spPr bwMode="auto">
          <a:xfrm>
            <a:off x="1828800" y="1676400"/>
            <a:ext cx="2514600" cy="269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D9064A81-984B-EFE5-6622-70140091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02" y="2042449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aded Cruzado - Wikipedia">
            <a:extLst>
              <a:ext uri="{FF2B5EF4-FFF2-40B4-BE49-F238E27FC236}">
                <a16:creationId xmlns:a16="http://schemas.microsoft.com/office/drawing/2014/main" id="{4D9E89C0-822B-D897-32A0-0D8A256B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78898"/>
            <a:ext cx="1679195" cy="26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EDE49C6-2A73-A50D-9F18-8ECB579A2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41652"/>
            <a:ext cx="1462694" cy="157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ll Children Develop at Their Own Pace – Even an Educator's Child |  Children's Services Council of Broward County">
            <a:extLst>
              <a:ext uri="{FF2B5EF4-FFF2-40B4-BE49-F238E27FC236}">
                <a16:creationId xmlns:a16="http://schemas.microsoft.com/office/drawing/2014/main" id="{11DE5403-0911-BB88-436D-A141A9A25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209561"/>
            <a:ext cx="2628900" cy="157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your dog's lifespan? A Princeton geneticist is seeking the keys to  canine health and longevity.">
            <a:extLst>
              <a:ext uri="{FF2B5EF4-FFF2-40B4-BE49-F238E27FC236}">
                <a16:creationId xmlns:a16="http://schemas.microsoft.com/office/drawing/2014/main" id="{620185CA-75BF-4967-8566-BEB6BA48F4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r="32237"/>
          <a:stretch/>
        </p:blipFill>
        <p:spPr bwMode="auto">
          <a:xfrm>
            <a:off x="7143035" y="3177163"/>
            <a:ext cx="1632485" cy="238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unter Lloyd">
            <a:extLst>
              <a:ext uri="{FF2B5EF4-FFF2-40B4-BE49-F238E27FC236}">
                <a16:creationId xmlns:a16="http://schemas.microsoft.com/office/drawing/2014/main" id="{924CCAB5-658F-3B52-2715-04070EBC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0" y="2064866"/>
            <a:ext cx="1624842" cy="20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Lando Calrissian | Star Wars Canon Extended Wikia | Fandom">
            <a:extLst>
              <a:ext uri="{FF2B5EF4-FFF2-40B4-BE49-F238E27FC236}">
                <a16:creationId xmlns:a16="http://schemas.microsoft.com/office/drawing/2014/main" id="{1B876C98-39EA-AA1B-AF48-26EF8EC7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59" y="1273057"/>
            <a:ext cx="1563255" cy="21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10684F-8DC7-737A-E542-79697EB19978}"/>
              </a:ext>
            </a:extLst>
          </p:cNvPr>
          <p:cNvSpPr txBox="1"/>
          <p:nvPr/>
        </p:nvSpPr>
        <p:spPr>
          <a:xfrm>
            <a:off x="1348157" y="5901703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they honest?  Are they reliable?  Are they dependable?  What are their intentions?</a:t>
            </a:r>
          </a:p>
        </p:txBody>
      </p:sp>
      <p:pic>
        <p:nvPicPr>
          <p:cNvPr id="2068" name="Picture 20" descr="Stranger Things': What Happened to Doctor Brenner?">
            <a:extLst>
              <a:ext uri="{FF2B5EF4-FFF2-40B4-BE49-F238E27FC236}">
                <a16:creationId xmlns:a16="http://schemas.microsoft.com/office/drawing/2014/main" id="{FECA5D1D-6F1A-0FC9-75FE-FF4CEB34F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15" y="4083450"/>
            <a:ext cx="2705100" cy="152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9C4C3576-AD88-C7B3-2746-6FD7003A9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835" y="3579256"/>
            <a:ext cx="2932867" cy="17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E8C1C76-B98A-220D-BC51-22D2B2FC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137" y="3967629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ndiana Jones - 'The Last Crusade'">
            <a:extLst>
              <a:ext uri="{FF2B5EF4-FFF2-40B4-BE49-F238E27FC236}">
                <a16:creationId xmlns:a16="http://schemas.microsoft.com/office/drawing/2014/main" id="{E6327B0F-909A-5732-E76F-3CA38C0C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422" y="2446528"/>
            <a:ext cx="2755888" cy="117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2E4CF0-8D18-CF01-EE4E-5E5C71BA024C}"/>
              </a:ext>
            </a:extLst>
          </p:cNvPr>
          <p:cNvSpPr/>
          <p:nvPr/>
        </p:nvSpPr>
        <p:spPr>
          <a:xfrm>
            <a:off x="381000" y="1334435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Trust as little as possible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EB844-A289-290F-CDC1-F3E34E1A7780}"/>
              </a:ext>
            </a:extLst>
          </p:cNvPr>
          <p:cNvSpPr/>
          <p:nvPr/>
        </p:nvSpPr>
        <p:spPr>
          <a:xfrm>
            <a:off x="3347884" y="3030770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Distrust proportionally to level of risk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55A668-6AB6-DA63-E2E9-39AF950A6FFC}"/>
              </a:ext>
            </a:extLst>
          </p:cNvPr>
          <p:cNvSpPr/>
          <p:nvPr/>
        </p:nvSpPr>
        <p:spPr>
          <a:xfrm>
            <a:off x="7067550" y="1488399"/>
            <a:ext cx="3962400" cy="1058075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Be aware of your technology</a:t>
            </a:r>
          </a:p>
        </p:txBody>
      </p:sp>
    </p:spTree>
    <p:extLst>
      <p:ext uri="{BB962C8B-B14F-4D97-AF65-F5344CB8AC3E}">
        <p14:creationId xmlns:p14="http://schemas.microsoft.com/office/powerpoint/2010/main" val="428242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EE268B-0B13-F6E1-F985-482D2D523720}"/>
              </a:ext>
            </a:extLst>
          </p:cNvPr>
          <p:cNvSpPr txBox="1"/>
          <p:nvPr/>
        </p:nvSpPr>
        <p:spPr>
          <a:xfrm>
            <a:off x="3124200" y="601561"/>
            <a:ext cx="5583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Perfect security is impossible </a:t>
            </a:r>
          </a:p>
        </p:txBody>
      </p:sp>
    </p:spTree>
    <p:extLst>
      <p:ext uri="{BB962C8B-B14F-4D97-AF65-F5344CB8AC3E}">
        <p14:creationId xmlns:p14="http://schemas.microsoft.com/office/powerpoint/2010/main" val="3775726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2414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2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25122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Clean Ransomware From Your Computer? | Comodo">
            <a:extLst>
              <a:ext uri="{FF2B5EF4-FFF2-40B4-BE49-F238E27FC236}">
                <a16:creationId xmlns:a16="http://schemas.microsoft.com/office/drawing/2014/main" id="{37C3061C-AB4D-2B8E-0969-CF5C60C8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133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32512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capabilities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Clean Ransomware From Your Computer? | Comodo">
            <a:extLst>
              <a:ext uri="{FF2B5EF4-FFF2-40B4-BE49-F238E27FC236}">
                <a16:creationId xmlns:a16="http://schemas.microsoft.com/office/drawing/2014/main" id="{37C3061C-AB4D-2B8E-0969-CF5C60C8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y Fly Now | Know Your Meme">
            <a:extLst>
              <a:ext uri="{FF2B5EF4-FFF2-40B4-BE49-F238E27FC236}">
                <a16:creationId xmlns:a16="http://schemas.microsoft.com/office/drawing/2014/main" id="{087838B0-5B52-91D5-41D1-85280C71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88" y="3040712"/>
            <a:ext cx="3242915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50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32512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Clean Ransomware From Your Computer? | Comodo">
            <a:extLst>
              <a:ext uri="{FF2B5EF4-FFF2-40B4-BE49-F238E27FC236}">
                <a16:creationId xmlns:a16="http://schemas.microsoft.com/office/drawing/2014/main" id="{37C3061C-AB4D-2B8E-0969-CF5C60C8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y Fly Now | Know Your Meme">
            <a:extLst>
              <a:ext uri="{FF2B5EF4-FFF2-40B4-BE49-F238E27FC236}">
                <a16:creationId xmlns:a16="http://schemas.microsoft.com/office/drawing/2014/main" id="{087838B0-5B52-91D5-41D1-85280C71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88" y="3040712"/>
            <a:ext cx="3242915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ngerous &quot;Log4j&quot; security vulnerability affects everything from Apple to  Minecraft">
            <a:extLst>
              <a:ext uri="{FF2B5EF4-FFF2-40B4-BE49-F238E27FC236}">
                <a16:creationId xmlns:a16="http://schemas.microsoft.com/office/drawing/2014/main" id="{7FE63F29-60D1-1155-E08B-91697BAD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56" y="2780931"/>
            <a:ext cx="3242914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7604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7A638-60D3-6458-359B-0EC13CFFCC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BE7893-013E-1982-669C-0A94FE0F94B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81012EE-6559-D89B-0144-27827B99C7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C63ADE-73CD-C95F-FE4B-1D71AD7A5B32}"/>
              </a:ext>
            </a:extLst>
          </p:cNvPr>
          <p:cNvSpPr txBox="1"/>
          <p:nvPr/>
        </p:nvSpPr>
        <p:spPr>
          <a:xfrm>
            <a:off x="4191000" y="1329534"/>
            <a:ext cx="32512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AF0A0-3098-DA17-7D2C-F20FDF955F50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307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51AC7B13-7FD8-EA0D-2941-FAC2059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w To Clean Ransomware From Your Computer? | Comodo">
            <a:extLst>
              <a:ext uri="{FF2B5EF4-FFF2-40B4-BE49-F238E27FC236}">
                <a16:creationId xmlns:a16="http://schemas.microsoft.com/office/drawing/2014/main" id="{37C3061C-AB4D-2B8E-0969-CF5C60C8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y Fly Now | Know Your Meme">
            <a:extLst>
              <a:ext uri="{FF2B5EF4-FFF2-40B4-BE49-F238E27FC236}">
                <a16:creationId xmlns:a16="http://schemas.microsoft.com/office/drawing/2014/main" id="{087838B0-5B52-91D5-41D1-85280C71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88" y="3040712"/>
            <a:ext cx="3242915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ngerous &quot;Log4j&quot; security vulnerability affects everything from Apple to  Minecraft">
            <a:extLst>
              <a:ext uri="{FF2B5EF4-FFF2-40B4-BE49-F238E27FC236}">
                <a16:creationId xmlns:a16="http://schemas.microsoft.com/office/drawing/2014/main" id="{7FE63F29-60D1-1155-E08B-91697BAD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56" y="2780931"/>
            <a:ext cx="3242914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32728-FF1B-FE77-56E0-DF485C1AC32F}"/>
              </a:ext>
            </a:extLst>
          </p:cNvPr>
          <p:cNvSpPr txBox="1"/>
          <p:nvPr/>
        </p:nvSpPr>
        <p:spPr>
          <a:xfrm>
            <a:off x="4067628" y="3371183"/>
            <a:ext cx="3764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goal is to teach you important cybersecurity principles that are universal across any system</a:t>
            </a:r>
          </a:p>
        </p:txBody>
      </p:sp>
    </p:spTree>
    <p:extLst>
      <p:ext uri="{BB962C8B-B14F-4D97-AF65-F5344CB8AC3E}">
        <p14:creationId xmlns:p14="http://schemas.microsoft.com/office/powerpoint/2010/main" val="266163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Extra Credit Stock Illustrations – 567 Extra Credit Stock Illustrations,  Vectors &amp; Clipart - Dreamstime">
            <a:extLst>
              <a:ext uri="{FF2B5EF4-FFF2-40B4-BE49-F238E27FC236}">
                <a16:creationId xmlns:a16="http://schemas.microsoft.com/office/drawing/2014/main" id="{B7402518-5E69-45AC-9BEC-70537651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00"/>
            <a:ext cx="76200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5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88E8E-26D6-9253-4F12-0EF271992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33400"/>
            <a:ext cx="9439275" cy="12537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B69D89-A93E-8A22-480C-BD50C902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177651"/>
            <a:ext cx="7410450" cy="13832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2FA978-F776-A3E5-7875-F352A190B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76" y="3701392"/>
            <a:ext cx="9972675" cy="1333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C2FA31-87C4-FB5B-E3B1-9B150D265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353050"/>
            <a:ext cx="8153400" cy="971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550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Threat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6FF9-5244-8D4C-5FB6-3EB9A61024F9}"/>
              </a:ext>
            </a:extLst>
          </p:cNvPr>
          <p:cNvSpPr txBox="1"/>
          <p:nvPr/>
        </p:nvSpPr>
        <p:spPr>
          <a:xfrm>
            <a:off x="1149905" y="2133600"/>
            <a:ext cx="8908495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What are you building?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What are the assets?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What can go wrong? What are the threats?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What mechanisms can we implement to prevent things from going wrong?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Did you do a decent job of analysis?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BCA9D-C686-6CF4-16DB-A10FD72A39EB}"/>
              </a:ext>
            </a:extLst>
          </p:cNvPr>
          <p:cNvSpPr txBox="1"/>
          <p:nvPr/>
        </p:nvSpPr>
        <p:spPr>
          <a:xfrm>
            <a:off x="381000" y="1446597"/>
            <a:ext cx="855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develop a threat model by focusing on five key questions</a:t>
            </a:r>
          </a:p>
        </p:txBody>
      </p:sp>
    </p:spTree>
    <p:extLst>
      <p:ext uri="{BB962C8B-B14F-4D97-AF65-F5344CB8AC3E}">
        <p14:creationId xmlns:p14="http://schemas.microsoft.com/office/powerpoint/2010/main" val="262050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Threat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6FF9-5244-8D4C-5FB6-3EB9A61024F9}"/>
              </a:ext>
            </a:extLst>
          </p:cNvPr>
          <p:cNvSpPr txBox="1"/>
          <p:nvPr/>
        </p:nvSpPr>
        <p:spPr>
          <a:xfrm>
            <a:off x="762000" y="2648541"/>
            <a:ext cx="876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Free-form brainstorming- </a:t>
            </a:r>
            <a:r>
              <a:rPr lang="en-US" sz="2400" dirty="0"/>
              <a:t>gather around a whiteboard; enumerate threats/possible defenses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Scenario Analysis- </a:t>
            </a:r>
            <a:r>
              <a:rPr lang="en-US" sz="2400" dirty="0"/>
              <a:t>Propose a scenario and ask “what might go wrong?”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Pre-Mortem</a:t>
            </a:r>
            <a:r>
              <a:rPr lang="en-US" sz="2400" dirty="0"/>
              <a:t>- Assuming a failure or compromise, what do you do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Movie plotting </a:t>
            </a:r>
            <a:r>
              <a:rPr lang="en-US" sz="2400" dirty="0"/>
              <a:t>– Pick outrageous ideas; what happens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Literature review- </a:t>
            </a:r>
            <a:r>
              <a:rPr lang="en-US" sz="2400" dirty="0"/>
              <a:t>study systems that are similar to yours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BCA9D-C686-6CF4-16DB-A10FD72A39EB}"/>
              </a:ext>
            </a:extLst>
          </p:cNvPr>
          <p:cNvSpPr txBox="1"/>
          <p:nvPr/>
        </p:nvSpPr>
        <p:spPr>
          <a:xfrm>
            <a:off x="609600" y="1796401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Brainstorming</a:t>
            </a:r>
          </a:p>
        </p:txBody>
      </p:sp>
    </p:spTree>
    <p:extLst>
      <p:ext uri="{BB962C8B-B14F-4D97-AF65-F5344CB8AC3E}">
        <p14:creationId xmlns:p14="http://schemas.microsoft.com/office/powerpoint/2010/main" val="138678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45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Threat Modeling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6FF9-5244-8D4C-5FB6-3EB9A61024F9}"/>
              </a:ext>
            </a:extLst>
          </p:cNvPr>
          <p:cNvSpPr txBox="1"/>
          <p:nvPr/>
        </p:nvSpPr>
        <p:spPr>
          <a:xfrm>
            <a:off x="1524000" y="1524000"/>
            <a:ext cx="8763000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Free-form brainstorming- </a:t>
            </a:r>
            <a:r>
              <a:rPr lang="en-US" sz="1600" dirty="0"/>
              <a:t>gather around a whiteboard; enumerate threats/possible defenses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Scenario Analysis- </a:t>
            </a:r>
            <a:r>
              <a:rPr lang="en-US" sz="1600" dirty="0"/>
              <a:t>Propose a scenario and ask “what might go wrong?”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Pre-Mortem</a:t>
            </a:r>
            <a:r>
              <a:rPr lang="en-US" sz="1600" dirty="0"/>
              <a:t>- Assuming a failure or compromise, what do you do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Movie plotting </a:t>
            </a:r>
            <a:r>
              <a:rPr lang="en-US" sz="1600" dirty="0"/>
              <a:t>– Pick outrageous ideas; what happens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Literature review- </a:t>
            </a:r>
            <a:r>
              <a:rPr lang="en-US" sz="1600" dirty="0"/>
              <a:t>study systems that are similar to yours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39C7-9EFA-31C2-821D-30072FDA98CD}"/>
              </a:ext>
            </a:extLst>
          </p:cNvPr>
          <p:cNvSpPr txBox="1"/>
          <p:nvPr/>
        </p:nvSpPr>
        <p:spPr>
          <a:xfrm>
            <a:off x="533400" y="3244334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Let's develop a threat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9E5F0-DCC7-A4CE-A38A-A4813F5C22D3}"/>
              </a:ext>
            </a:extLst>
          </p:cNvPr>
          <p:cNvSpPr txBox="1"/>
          <p:nvPr/>
        </p:nvSpPr>
        <p:spPr>
          <a:xfrm>
            <a:off x="1905000" y="3826252"/>
            <a:ext cx="7229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are at a bar, and you hand your phone to a cute person …</a:t>
            </a:r>
          </a:p>
        </p:txBody>
      </p:sp>
    </p:spTree>
    <p:extLst>
      <p:ext uri="{BB962C8B-B14F-4D97-AF65-F5344CB8AC3E}">
        <p14:creationId xmlns:p14="http://schemas.microsoft.com/office/powerpoint/2010/main" val="1583981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45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Threat Modeling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0A6FF9-5244-8D4C-5FB6-3EB9A61024F9}"/>
              </a:ext>
            </a:extLst>
          </p:cNvPr>
          <p:cNvSpPr txBox="1"/>
          <p:nvPr/>
        </p:nvSpPr>
        <p:spPr>
          <a:xfrm>
            <a:off x="1524000" y="1524000"/>
            <a:ext cx="8763000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Free-form brainstorming- </a:t>
            </a:r>
            <a:r>
              <a:rPr lang="en-US" sz="1600" dirty="0"/>
              <a:t>gather around a whiteboard; enumerate threats/possible defenses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Scenario Analysis- </a:t>
            </a:r>
            <a:r>
              <a:rPr lang="en-US" sz="1600" dirty="0"/>
              <a:t>Propose a scenario and ask “what might go wrong?”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Pre-Mortem</a:t>
            </a:r>
            <a:r>
              <a:rPr lang="en-US" sz="1600" dirty="0"/>
              <a:t>- Assuming a failure or compromise, what do you do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Movie plotting </a:t>
            </a:r>
            <a:r>
              <a:rPr lang="en-US" sz="1600" dirty="0"/>
              <a:t>– Pick outrageous ideas; what happens next?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b="1" dirty="0"/>
              <a:t>Literature review- </a:t>
            </a:r>
            <a:r>
              <a:rPr lang="en-US" sz="1600" dirty="0"/>
              <a:t>study systems that are similar to yours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39C7-9EFA-31C2-821D-30072FDA98CD}"/>
              </a:ext>
            </a:extLst>
          </p:cNvPr>
          <p:cNvSpPr txBox="1"/>
          <p:nvPr/>
        </p:nvSpPr>
        <p:spPr>
          <a:xfrm>
            <a:off x="533400" y="3244334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Let's develop a threat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9E5F0-DCC7-A4CE-A38A-A4813F5C22D3}"/>
              </a:ext>
            </a:extLst>
          </p:cNvPr>
          <p:cNvSpPr txBox="1"/>
          <p:nvPr/>
        </p:nvSpPr>
        <p:spPr>
          <a:xfrm>
            <a:off x="1905000" y="3826252"/>
            <a:ext cx="7229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are at a bar, and you hand your phone to a cute person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71C5C-C8B3-BF34-3CCF-B672178ED101}"/>
              </a:ext>
            </a:extLst>
          </p:cNvPr>
          <p:cNvSpPr txBox="1"/>
          <p:nvPr/>
        </p:nvSpPr>
        <p:spPr>
          <a:xfrm>
            <a:off x="723707" y="4438948"/>
            <a:ext cx="108029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What are you building?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What are the assets?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What can go wrong? What are the threats?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What mechanisms can we implement to prevent things from going wrong?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you do a decent job of analysis?</a:t>
            </a:r>
          </a:p>
        </p:txBody>
      </p:sp>
    </p:spTree>
    <p:extLst>
      <p:ext uri="{BB962C8B-B14F-4D97-AF65-F5344CB8AC3E}">
        <p14:creationId xmlns:p14="http://schemas.microsoft.com/office/powerpoint/2010/main" val="344398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Structured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97124-A48A-9001-3FB4-789491B2132E}"/>
              </a:ext>
            </a:extLst>
          </p:cNvPr>
          <p:cNvSpPr txBox="1"/>
          <p:nvPr/>
        </p:nvSpPr>
        <p:spPr>
          <a:xfrm>
            <a:off x="1600200" y="13419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Asset-centric</a:t>
            </a:r>
            <a:r>
              <a:rPr lang="en-US" sz="2400" dirty="0"/>
              <a:t>: focus on things of value: things attack want; things you want to protect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Attacker-centric</a:t>
            </a:r>
            <a:r>
              <a:rPr lang="en-US" sz="2400" dirty="0"/>
              <a:t>: focus on attackers/archetypes/personas and their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Software-centric</a:t>
            </a:r>
            <a:r>
              <a:rPr lang="en-US" sz="2400" dirty="0"/>
              <a:t>: focus of SW; most SW is backed by structured models (CFG, State diagrams,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90B3A-C3F2-725A-A781-A16CCE63A8F0}"/>
              </a:ext>
            </a:extLst>
          </p:cNvPr>
          <p:cNvSpPr txBox="1"/>
          <p:nvPr/>
        </p:nvSpPr>
        <p:spPr>
          <a:xfrm>
            <a:off x="915033" y="4225668"/>
            <a:ext cx="978344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Methodologies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STRIDE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S</a:t>
            </a:r>
            <a:r>
              <a:rPr lang="en-US" dirty="0"/>
              <a:t>poofing, </a:t>
            </a:r>
            <a:r>
              <a:rPr lang="en-US" b="1" dirty="0"/>
              <a:t>T</a:t>
            </a:r>
            <a:r>
              <a:rPr lang="en-US" dirty="0"/>
              <a:t>ampering, </a:t>
            </a:r>
            <a:r>
              <a:rPr lang="en-US" b="1" dirty="0"/>
              <a:t>R</a:t>
            </a:r>
            <a:r>
              <a:rPr lang="en-US" dirty="0"/>
              <a:t>epudiation, </a:t>
            </a:r>
            <a:r>
              <a:rPr lang="en-US" b="1" dirty="0"/>
              <a:t>I</a:t>
            </a:r>
            <a:r>
              <a:rPr lang="en-US" dirty="0"/>
              <a:t>nfo Disclosure, </a:t>
            </a:r>
            <a:r>
              <a:rPr lang="en-US" b="1" dirty="0"/>
              <a:t>D</a:t>
            </a:r>
            <a:r>
              <a:rPr lang="en-US" dirty="0"/>
              <a:t>enial of Service, </a:t>
            </a:r>
            <a:r>
              <a:rPr lang="en-US" b="1" dirty="0"/>
              <a:t>E</a:t>
            </a:r>
            <a:r>
              <a:rPr lang="en-US" dirty="0"/>
              <a:t>levation of Privilege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Trees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Lists &amp; Libraries (</a:t>
            </a:r>
            <a:r>
              <a:rPr lang="en-US" dirty="0" err="1"/>
              <a:t>ie</a:t>
            </a:r>
            <a:r>
              <a:rPr lang="en-US" dirty="0"/>
              <a:t>. Common and Current vulnerabilities)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155BD-11E0-B946-872B-5EE5EA4CB5E5}"/>
              </a:ext>
            </a:extLst>
          </p:cNvPr>
          <p:cNvSpPr txBox="1"/>
          <p:nvPr/>
        </p:nvSpPr>
        <p:spPr>
          <a:xfrm>
            <a:off x="1563168" y="5118220"/>
            <a:ext cx="6005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(https://docs.microsoft.com/en-us/azure/security/develop/threat-modeling-tool-threats)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EDB31-E5EA-3DFD-CBC7-5CE96CD75D75}"/>
              </a:ext>
            </a:extLst>
          </p:cNvPr>
          <p:cNvSpPr txBox="1"/>
          <p:nvPr/>
        </p:nvSpPr>
        <p:spPr>
          <a:xfrm>
            <a:off x="9525000" y="602864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“right” choice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08CD2-B8D6-1AED-871E-5024212FDA2B}"/>
              </a:ext>
            </a:extLst>
          </p:cNvPr>
          <p:cNvSpPr/>
          <p:nvPr/>
        </p:nvSpPr>
        <p:spPr>
          <a:xfrm>
            <a:off x="915033" y="990600"/>
            <a:ext cx="10514967" cy="464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NEED STRUCTURE</a:t>
            </a:r>
          </a:p>
        </p:txBody>
      </p:sp>
    </p:spTree>
    <p:extLst>
      <p:ext uri="{BB962C8B-B14F-4D97-AF65-F5344CB8AC3E}">
        <p14:creationId xmlns:p14="http://schemas.microsoft.com/office/powerpoint/2010/main" val="3770253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Structured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97124-A48A-9001-3FB4-789491B2132E}"/>
              </a:ext>
            </a:extLst>
          </p:cNvPr>
          <p:cNvSpPr txBox="1"/>
          <p:nvPr/>
        </p:nvSpPr>
        <p:spPr>
          <a:xfrm>
            <a:off x="1600200" y="13419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Asset-centric</a:t>
            </a:r>
            <a:r>
              <a:rPr lang="en-US" sz="2400" dirty="0"/>
              <a:t>: focus on things of value: things attack want; things you want to protect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Attacker-centric</a:t>
            </a:r>
            <a:r>
              <a:rPr lang="en-US" sz="2400" dirty="0"/>
              <a:t>: focus on attackers/archetypes/personas and their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Software-centric</a:t>
            </a:r>
            <a:r>
              <a:rPr lang="en-US" sz="2400" dirty="0"/>
              <a:t>: focus of SW; most SW is backed by structured models (CFG, State diagrams,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90B3A-C3F2-725A-A781-A16CCE63A8F0}"/>
              </a:ext>
            </a:extLst>
          </p:cNvPr>
          <p:cNvSpPr txBox="1"/>
          <p:nvPr/>
        </p:nvSpPr>
        <p:spPr>
          <a:xfrm>
            <a:off x="915033" y="4225668"/>
            <a:ext cx="978344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Methodologies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STRIDE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S</a:t>
            </a:r>
            <a:r>
              <a:rPr lang="en-US" dirty="0"/>
              <a:t>poofing, </a:t>
            </a:r>
            <a:r>
              <a:rPr lang="en-US" b="1" dirty="0"/>
              <a:t>T</a:t>
            </a:r>
            <a:r>
              <a:rPr lang="en-US" dirty="0"/>
              <a:t>ampering, </a:t>
            </a:r>
            <a:r>
              <a:rPr lang="en-US" b="1" dirty="0"/>
              <a:t>R</a:t>
            </a:r>
            <a:r>
              <a:rPr lang="en-US" dirty="0"/>
              <a:t>epudiation, </a:t>
            </a:r>
            <a:r>
              <a:rPr lang="en-US" b="1" dirty="0"/>
              <a:t>I</a:t>
            </a:r>
            <a:r>
              <a:rPr lang="en-US" dirty="0"/>
              <a:t>nfo Disclosure, </a:t>
            </a:r>
            <a:r>
              <a:rPr lang="en-US" b="1" dirty="0"/>
              <a:t>D</a:t>
            </a:r>
            <a:r>
              <a:rPr lang="en-US" dirty="0"/>
              <a:t>enial of Service, </a:t>
            </a:r>
            <a:r>
              <a:rPr lang="en-US" b="1" dirty="0"/>
              <a:t>E</a:t>
            </a:r>
            <a:r>
              <a:rPr lang="en-US" dirty="0"/>
              <a:t>levation of Privilege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Trees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Lists &amp; Libraries (</a:t>
            </a:r>
            <a:r>
              <a:rPr lang="en-US" dirty="0" err="1"/>
              <a:t>ie</a:t>
            </a:r>
            <a:r>
              <a:rPr lang="en-US" dirty="0"/>
              <a:t>. Common and Current vulnerabilities)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155BD-11E0-B946-872B-5EE5EA4CB5E5}"/>
              </a:ext>
            </a:extLst>
          </p:cNvPr>
          <p:cNvSpPr txBox="1"/>
          <p:nvPr/>
        </p:nvSpPr>
        <p:spPr>
          <a:xfrm>
            <a:off x="1563168" y="5118220"/>
            <a:ext cx="6005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(https://docs.microsoft.com/en-us/azure/security/develop/threat-modeling-tool-threats)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EDB31-E5EA-3DFD-CBC7-5CE96CD75D75}"/>
              </a:ext>
            </a:extLst>
          </p:cNvPr>
          <p:cNvSpPr txBox="1"/>
          <p:nvPr/>
        </p:nvSpPr>
        <p:spPr>
          <a:xfrm>
            <a:off x="9525000" y="602864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“right” choice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808CD2-B8D6-1AED-871E-5024212FDA2B}"/>
              </a:ext>
            </a:extLst>
          </p:cNvPr>
          <p:cNvSpPr/>
          <p:nvPr/>
        </p:nvSpPr>
        <p:spPr>
          <a:xfrm>
            <a:off x="915033" y="990600"/>
            <a:ext cx="10514967" cy="464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On the final lab, you will need to use the knowledge you’ve learned in this class to develop a threat model for some kind of software system</a:t>
            </a:r>
          </a:p>
        </p:txBody>
      </p:sp>
    </p:spTree>
    <p:extLst>
      <p:ext uri="{BB962C8B-B14F-4D97-AF65-F5344CB8AC3E}">
        <p14:creationId xmlns:p14="http://schemas.microsoft.com/office/powerpoint/2010/main" val="1788444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Structured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97124-A48A-9001-3FB4-789491B2132E}"/>
              </a:ext>
            </a:extLst>
          </p:cNvPr>
          <p:cNvSpPr txBox="1"/>
          <p:nvPr/>
        </p:nvSpPr>
        <p:spPr>
          <a:xfrm>
            <a:off x="1600200" y="13419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Asset-centric</a:t>
            </a:r>
            <a:r>
              <a:rPr lang="en-US" sz="2400" dirty="0"/>
              <a:t>: focus on things of value: things attack want; things you want to protect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Attacker-centric</a:t>
            </a:r>
            <a:r>
              <a:rPr lang="en-US" sz="2400" dirty="0"/>
              <a:t>: focus on attackers/archetypes/personas and their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Software-centric</a:t>
            </a:r>
            <a:r>
              <a:rPr lang="en-US" sz="2400" dirty="0"/>
              <a:t>: focus of SW; most SW is backed by structured models (CFG, State diagrams,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90B3A-C3F2-725A-A781-A16CCE63A8F0}"/>
              </a:ext>
            </a:extLst>
          </p:cNvPr>
          <p:cNvSpPr txBox="1"/>
          <p:nvPr/>
        </p:nvSpPr>
        <p:spPr>
          <a:xfrm>
            <a:off x="915033" y="4225668"/>
            <a:ext cx="978344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Methodologies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STRIDE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S</a:t>
            </a:r>
            <a:r>
              <a:rPr lang="en-US" dirty="0"/>
              <a:t>poofing, </a:t>
            </a:r>
            <a:r>
              <a:rPr lang="en-US" b="1" dirty="0"/>
              <a:t>T</a:t>
            </a:r>
            <a:r>
              <a:rPr lang="en-US" dirty="0"/>
              <a:t>ampering, </a:t>
            </a:r>
            <a:r>
              <a:rPr lang="en-US" b="1" dirty="0"/>
              <a:t>R</a:t>
            </a:r>
            <a:r>
              <a:rPr lang="en-US" dirty="0"/>
              <a:t>epudiation, </a:t>
            </a:r>
            <a:r>
              <a:rPr lang="en-US" b="1" dirty="0"/>
              <a:t>I</a:t>
            </a:r>
            <a:r>
              <a:rPr lang="en-US" dirty="0"/>
              <a:t>nfo Disclosure, </a:t>
            </a:r>
            <a:r>
              <a:rPr lang="en-US" b="1" dirty="0"/>
              <a:t>D</a:t>
            </a:r>
            <a:r>
              <a:rPr lang="en-US" dirty="0"/>
              <a:t>enial of Service, </a:t>
            </a:r>
            <a:r>
              <a:rPr lang="en-US" b="1" dirty="0"/>
              <a:t>E</a:t>
            </a:r>
            <a:r>
              <a:rPr lang="en-US" dirty="0"/>
              <a:t>levation of Privilege</a:t>
            </a:r>
          </a:p>
          <a:p>
            <a:pPr marL="2857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Trees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/>
              <a:t>Attack Lists &amp; Libraries (</a:t>
            </a:r>
            <a:r>
              <a:rPr lang="en-US" dirty="0" err="1"/>
              <a:t>ie</a:t>
            </a:r>
            <a:r>
              <a:rPr lang="en-US" dirty="0"/>
              <a:t>. Common and Current vulnerabilities)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155BD-11E0-B946-872B-5EE5EA4CB5E5}"/>
              </a:ext>
            </a:extLst>
          </p:cNvPr>
          <p:cNvSpPr txBox="1"/>
          <p:nvPr/>
        </p:nvSpPr>
        <p:spPr>
          <a:xfrm>
            <a:off x="1563168" y="5118220"/>
            <a:ext cx="6005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(https://docs.microsoft.com/en-us/azure/security/develop/threat-modeling-tool-threats)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9EDB31-E5EA-3DFD-CBC7-5CE96CD75D75}"/>
              </a:ext>
            </a:extLst>
          </p:cNvPr>
          <p:cNvSpPr txBox="1"/>
          <p:nvPr/>
        </p:nvSpPr>
        <p:spPr>
          <a:xfrm>
            <a:off x="9525000" y="602864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no “right” choice</a:t>
            </a:r>
          </a:p>
        </p:txBody>
      </p:sp>
    </p:spTree>
    <p:extLst>
      <p:ext uri="{BB962C8B-B14F-4D97-AF65-F5344CB8AC3E}">
        <p14:creationId xmlns:p14="http://schemas.microsoft.com/office/powerpoint/2010/main" val="2897426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Attack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3B334-9B83-4A8D-3EEB-B125B32D20CF}"/>
              </a:ext>
            </a:extLst>
          </p:cNvPr>
          <p:cNvSpPr/>
          <p:nvPr/>
        </p:nvSpPr>
        <p:spPr>
          <a:xfrm>
            <a:off x="4419600" y="552428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Goal: Open bank safe</a:t>
            </a:r>
          </a:p>
        </p:txBody>
      </p:sp>
    </p:spTree>
    <p:extLst>
      <p:ext uri="{BB962C8B-B14F-4D97-AF65-F5344CB8AC3E}">
        <p14:creationId xmlns:p14="http://schemas.microsoft.com/office/powerpoint/2010/main" val="2635242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Attack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3B334-9B83-4A8D-3EEB-B125B32D20CF}"/>
              </a:ext>
            </a:extLst>
          </p:cNvPr>
          <p:cNvSpPr/>
          <p:nvPr/>
        </p:nvSpPr>
        <p:spPr>
          <a:xfrm>
            <a:off x="4419600" y="552428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Goal: Open bank safe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121D7-A093-7C30-8337-3DDA3D003B71}"/>
              </a:ext>
            </a:extLst>
          </p:cNvPr>
          <p:cNvSpPr/>
          <p:nvPr/>
        </p:nvSpPr>
        <p:spPr>
          <a:xfrm>
            <a:off x="182157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Pick 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BCCB2-644A-B202-B49B-2EC96BC7499E}"/>
              </a:ext>
            </a:extLst>
          </p:cNvPr>
          <p:cNvSpPr/>
          <p:nvPr/>
        </p:nvSpPr>
        <p:spPr>
          <a:xfrm>
            <a:off x="3200400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 Combo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BBF4E-1083-57D7-B5DF-5B0730125C46}"/>
              </a:ext>
            </a:extLst>
          </p:cNvPr>
          <p:cNvSpPr/>
          <p:nvPr/>
        </p:nvSpPr>
        <p:spPr>
          <a:xfrm>
            <a:off x="6248402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Cut Open Safe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9325F6-D1D1-9B36-02AB-5FDA0A14EF05}"/>
              </a:ext>
            </a:extLst>
          </p:cNvPr>
          <p:cNvSpPr/>
          <p:nvPr/>
        </p:nvSpPr>
        <p:spPr>
          <a:xfrm>
            <a:off x="9286916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Improperly install safe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F2FCB-6AED-17F9-BC03-6A026B74EEE8}"/>
              </a:ext>
            </a:extLst>
          </p:cNvPr>
          <p:cNvCxnSpPr/>
          <p:nvPr/>
        </p:nvCxnSpPr>
        <p:spPr>
          <a:xfrm flipH="1">
            <a:off x="2590800" y="1847828"/>
            <a:ext cx="18288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E3382-48FB-78D3-7D72-E5A29F53B069}"/>
              </a:ext>
            </a:extLst>
          </p:cNvPr>
          <p:cNvCxnSpPr/>
          <p:nvPr/>
        </p:nvCxnSpPr>
        <p:spPr>
          <a:xfrm flipH="1">
            <a:off x="4724400" y="1847828"/>
            <a:ext cx="381000" cy="59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7FB5D-FBCF-1786-CA17-54FE38F37207}"/>
              </a:ext>
            </a:extLst>
          </p:cNvPr>
          <p:cNvCxnSpPr/>
          <p:nvPr/>
        </p:nvCxnSpPr>
        <p:spPr>
          <a:xfrm>
            <a:off x="6629400" y="1847828"/>
            <a:ext cx="685800" cy="49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A585A0-70A5-E472-E624-C63D656895CC}"/>
              </a:ext>
            </a:extLst>
          </p:cNvPr>
          <p:cNvCxnSpPr/>
          <p:nvPr/>
        </p:nvCxnSpPr>
        <p:spPr>
          <a:xfrm>
            <a:off x="7162800" y="1847828"/>
            <a:ext cx="32766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2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3074" name="Picture 2" descr="Today is: 'Happy Birthday to You' Day">
            <a:extLst>
              <a:ext uri="{FF2B5EF4-FFF2-40B4-BE49-F238E27FC236}">
                <a16:creationId xmlns:a16="http://schemas.microsoft.com/office/drawing/2014/main" id="{6FA41D33-C2E7-FA1B-22E7-3BFE4845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0"/>
            <a:ext cx="69723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88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Attack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3B334-9B83-4A8D-3EEB-B125B32D20CF}"/>
              </a:ext>
            </a:extLst>
          </p:cNvPr>
          <p:cNvSpPr/>
          <p:nvPr/>
        </p:nvSpPr>
        <p:spPr>
          <a:xfrm>
            <a:off x="4419600" y="552428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Goal: Open bank safe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121D7-A093-7C30-8337-3DDA3D003B71}"/>
              </a:ext>
            </a:extLst>
          </p:cNvPr>
          <p:cNvSpPr/>
          <p:nvPr/>
        </p:nvSpPr>
        <p:spPr>
          <a:xfrm>
            <a:off x="182157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Pick 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BCCB2-644A-B202-B49B-2EC96BC7499E}"/>
              </a:ext>
            </a:extLst>
          </p:cNvPr>
          <p:cNvSpPr/>
          <p:nvPr/>
        </p:nvSpPr>
        <p:spPr>
          <a:xfrm>
            <a:off x="3200400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 Combo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BBF4E-1083-57D7-B5DF-5B0730125C46}"/>
              </a:ext>
            </a:extLst>
          </p:cNvPr>
          <p:cNvSpPr/>
          <p:nvPr/>
        </p:nvSpPr>
        <p:spPr>
          <a:xfrm>
            <a:off x="6248402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Cut Open Safe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9325F6-D1D1-9B36-02AB-5FDA0A14EF05}"/>
              </a:ext>
            </a:extLst>
          </p:cNvPr>
          <p:cNvSpPr/>
          <p:nvPr/>
        </p:nvSpPr>
        <p:spPr>
          <a:xfrm>
            <a:off x="9286916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Improperly install safe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F2FCB-6AED-17F9-BC03-6A026B74EEE8}"/>
              </a:ext>
            </a:extLst>
          </p:cNvPr>
          <p:cNvCxnSpPr/>
          <p:nvPr/>
        </p:nvCxnSpPr>
        <p:spPr>
          <a:xfrm flipH="1">
            <a:off x="2590800" y="1847828"/>
            <a:ext cx="18288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E3382-48FB-78D3-7D72-E5A29F53B069}"/>
              </a:ext>
            </a:extLst>
          </p:cNvPr>
          <p:cNvCxnSpPr/>
          <p:nvPr/>
        </p:nvCxnSpPr>
        <p:spPr>
          <a:xfrm flipH="1">
            <a:off x="4724400" y="1847828"/>
            <a:ext cx="381000" cy="59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7FB5D-FBCF-1786-CA17-54FE38F37207}"/>
              </a:ext>
            </a:extLst>
          </p:cNvPr>
          <p:cNvCxnSpPr/>
          <p:nvPr/>
        </p:nvCxnSpPr>
        <p:spPr>
          <a:xfrm>
            <a:off x="6629400" y="1847828"/>
            <a:ext cx="685800" cy="49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A585A0-70A5-E472-E624-C63D656895CC}"/>
              </a:ext>
            </a:extLst>
          </p:cNvPr>
          <p:cNvCxnSpPr/>
          <p:nvPr/>
        </p:nvCxnSpPr>
        <p:spPr>
          <a:xfrm>
            <a:off x="7162800" y="1847828"/>
            <a:ext cx="32766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1759FC0-6D2F-3736-19BA-7404D141B412}"/>
              </a:ext>
            </a:extLst>
          </p:cNvPr>
          <p:cNvSpPr/>
          <p:nvPr/>
        </p:nvSpPr>
        <p:spPr>
          <a:xfrm>
            <a:off x="3165446" y="4125062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Find written combo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04C4C7-CC81-E66B-8180-0F48AC8B2C1E}"/>
              </a:ext>
            </a:extLst>
          </p:cNvPr>
          <p:cNvSpPr/>
          <p:nvPr/>
        </p:nvSpPr>
        <p:spPr>
          <a:xfrm>
            <a:off x="6241411" y="4125062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Get combo from target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F21213-7628-D750-729A-237D1A0C5743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4537046" y="3634145"/>
            <a:ext cx="34954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52171F-318A-E155-646A-91F0D2450FC4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4572000" y="3634145"/>
            <a:ext cx="3041011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483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5ABE3-8FAA-248C-B012-55C0658B751C}"/>
              </a:ext>
            </a:extLst>
          </p:cNvPr>
          <p:cNvSpPr txBox="1"/>
          <p:nvPr/>
        </p:nvSpPr>
        <p:spPr>
          <a:xfrm>
            <a:off x="381000" y="304800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Attack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3B334-9B83-4A8D-3EEB-B125B32D20CF}"/>
              </a:ext>
            </a:extLst>
          </p:cNvPr>
          <p:cNvSpPr/>
          <p:nvPr/>
        </p:nvSpPr>
        <p:spPr>
          <a:xfrm>
            <a:off x="4419600" y="552428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Goal: Open bank safe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121D7-A093-7C30-8337-3DDA3D003B71}"/>
              </a:ext>
            </a:extLst>
          </p:cNvPr>
          <p:cNvSpPr/>
          <p:nvPr/>
        </p:nvSpPr>
        <p:spPr>
          <a:xfrm>
            <a:off x="182157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Pick 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BCCB2-644A-B202-B49B-2EC96BC7499E}"/>
              </a:ext>
            </a:extLst>
          </p:cNvPr>
          <p:cNvSpPr/>
          <p:nvPr/>
        </p:nvSpPr>
        <p:spPr>
          <a:xfrm>
            <a:off x="3200400" y="2338745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 Combo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BBF4E-1083-57D7-B5DF-5B0730125C46}"/>
              </a:ext>
            </a:extLst>
          </p:cNvPr>
          <p:cNvSpPr/>
          <p:nvPr/>
        </p:nvSpPr>
        <p:spPr>
          <a:xfrm>
            <a:off x="6248402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Cut Open Safe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9325F6-D1D1-9B36-02AB-5FDA0A14EF05}"/>
              </a:ext>
            </a:extLst>
          </p:cNvPr>
          <p:cNvSpPr/>
          <p:nvPr/>
        </p:nvSpPr>
        <p:spPr>
          <a:xfrm>
            <a:off x="9286916" y="2345736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Improperly install safe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F2FCB-6AED-17F9-BC03-6A026B74EEE8}"/>
              </a:ext>
            </a:extLst>
          </p:cNvPr>
          <p:cNvCxnSpPr/>
          <p:nvPr/>
        </p:nvCxnSpPr>
        <p:spPr>
          <a:xfrm flipH="1">
            <a:off x="2590800" y="1847828"/>
            <a:ext cx="18288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9E3382-48FB-78D3-7D72-E5A29F53B069}"/>
              </a:ext>
            </a:extLst>
          </p:cNvPr>
          <p:cNvCxnSpPr/>
          <p:nvPr/>
        </p:nvCxnSpPr>
        <p:spPr>
          <a:xfrm flipH="1">
            <a:off x="4724400" y="1847828"/>
            <a:ext cx="381000" cy="59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87FB5D-FBCF-1786-CA17-54FE38F37207}"/>
              </a:ext>
            </a:extLst>
          </p:cNvPr>
          <p:cNvCxnSpPr/>
          <p:nvPr/>
        </p:nvCxnSpPr>
        <p:spPr>
          <a:xfrm>
            <a:off x="6629400" y="1847828"/>
            <a:ext cx="685800" cy="49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A585A0-70A5-E472-E624-C63D656895CC}"/>
              </a:ext>
            </a:extLst>
          </p:cNvPr>
          <p:cNvCxnSpPr/>
          <p:nvPr/>
        </p:nvCxnSpPr>
        <p:spPr>
          <a:xfrm>
            <a:off x="7162800" y="1847828"/>
            <a:ext cx="3276600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1759FC0-6D2F-3736-19BA-7404D141B412}"/>
              </a:ext>
            </a:extLst>
          </p:cNvPr>
          <p:cNvSpPr/>
          <p:nvPr/>
        </p:nvSpPr>
        <p:spPr>
          <a:xfrm>
            <a:off x="3165446" y="4125062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Find written combo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04C4C7-CC81-E66B-8180-0F48AC8B2C1E}"/>
              </a:ext>
            </a:extLst>
          </p:cNvPr>
          <p:cNvSpPr/>
          <p:nvPr/>
        </p:nvSpPr>
        <p:spPr>
          <a:xfrm>
            <a:off x="6241411" y="4125062"/>
            <a:ext cx="27432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Get combo from target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F21213-7628-D750-729A-237D1A0C5743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4537046" y="3634145"/>
            <a:ext cx="34954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52171F-318A-E155-646A-91F0D2450FC4}"/>
              </a:ext>
            </a:extLst>
          </p:cNvPr>
          <p:cNvCxnSpPr>
            <a:stCxn id="6" idx="2"/>
            <a:endCxn id="13" idx="0"/>
          </p:cNvCxnSpPr>
          <p:nvPr/>
        </p:nvCxnSpPr>
        <p:spPr>
          <a:xfrm>
            <a:off x="4572000" y="3634145"/>
            <a:ext cx="3041011" cy="490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3CCA0AE-8A2D-93AB-2FC6-B5101A1BA0D3}"/>
              </a:ext>
            </a:extLst>
          </p:cNvPr>
          <p:cNvSpPr/>
          <p:nvPr/>
        </p:nvSpPr>
        <p:spPr>
          <a:xfrm>
            <a:off x="1143000" y="5784488"/>
            <a:ext cx="2163357" cy="92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Threaten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7B028B-0CD0-C4DF-F1BD-107E57A6C91C}"/>
              </a:ext>
            </a:extLst>
          </p:cNvPr>
          <p:cNvSpPr/>
          <p:nvPr/>
        </p:nvSpPr>
        <p:spPr>
          <a:xfrm>
            <a:off x="3584395" y="5763647"/>
            <a:ext cx="2163357" cy="92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Blackmail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160CB-63CE-399D-E4F9-D63FD8BD063B}"/>
              </a:ext>
            </a:extLst>
          </p:cNvPr>
          <p:cNvSpPr/>
          <p:nvPr/>
        </p:nvSpPr>
        <p:spPr>
          <a:xfrm>
            <a:off x="6001322" y="5728332"/>
            <a:ext cx="2163357" cy="92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Eavesdrop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0C5566-8257-DE96-0BA5-3DB76E7C8E0B}"/>
              </a:ext>
            </a:extLst>
          </p:cNvPr>
          <p:cNvSpPr/>
          <p:nvPr/>
        </p:nvSpPr>
        <p:spPr>
          <a:xfrm>
            <a:off x="8568577" y="5728332"/>
            <a:ext cx="2163357" cy="921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Bribe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A1CA07-2D10-E9C3-3B09-D007329DE117}"/>
              </a:ext>
            </a:extLst>
          </p:cNvPr>
          <p:cNvCxnSpPr/>
          <p:nvPr/>
        </p:nvCxnSpPr>
        <p:spPr>
          <a:xfrm flipH="1">
            <a:off x="3200400" y="5420462"/>
            <a:ext cx="3505200" cy="364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E9EEAF-EE89-E875-C7C6-A9BE3636FDD6}"/>
              </a:ext>
            </a:extLst>
          </p:cNvPr>
          <p:cNvCxnSpPr/>
          <p:nvPr/>
        </p:nvCxnSpPr>
        <p:spPr>
          <a:xfrm flipH="1">
            <a:off x="5410200" y="5420462"/>
            <a:ext cx="1447800" cy="364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642153-8FCD-B6F4-1BBC-B777C49EDC15}"/>
              </a:ext>
            </a:extLst>
          </p:cNvPr>
          <p:cNvCxnSpPr/>
          <p:nvPr/>
        </p:nvCxnSpPr>
        <p:spPr>
          <a:xfrm>
            <a:off x="7162800" y="5420462"/>
            <a:ext cx="76200" cy="34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F8FD9F-CDBA-3BE1-DF37-4605DCF9A2DF}"/>
              </a:ext>
            </a:extLst>
          </p:cNvPr>
          <p:cNvCxnSpPr/>
          <p:nvPr/>
        </p:nvCxnSpPr>
        <p:spPr>
          <a:xfrm>
            <a:off x="8984611" y="5420462"/>
            <a:ext cx="311789" cy="30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255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083EBE-0062-A872-80CE-0DA028F72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"/>
            <a:ext cx="10321790" cy="56516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FA43E75-4DBC-AFB2-0572-410B30A53CDD}"/>
              </a:ext>
            </a:extLst>
          </p:cNvPr>
          <p:cNvSpPr txBox="1"/>
          <p:nvPr/>
        </p:nvSpPr>
        <p:spPr>
          <a:xfrm>
            <a:off x="838200" y="4038600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Mind Map</a:t>
            </a:r>
          </a:p>
        </p:txBody>
      </p:sp>
    </p:spTree>
    <p:extLst>
      <p:ext uri="{BB962C8B-B14F-4D97-AF65-F5344CB8AC3E}">
        <p14:creationId xmlns:p14="http://schemas.microsoft.com/office/powerpoint/2010/main" val="3594581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pic>
        <p:nvPicPr>
          <p:cNvPr id="5122" name="Picture 2" descr="Cyber Kill Chain® | Lockheed Martin">
            <a:extLst>
              <a:ext uri="{FF2B5EF4-FFF2-40B4-BE49-F238E27FC236}">
                <a16:creationId xmlns:a16="http://schemas.microsoft.com/office/drawing/2014/main" id="{CE1C7CC1-0AF4-F4C9-C884-EE6102E23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"/>
            <a:ext cx="5212921" cy="607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5F4AD0-6049-550E-C346-7C4DBB1C32FC}"/>
              </a:ext>
            </a:extLst>
          </p:cNvPr>
          <p:cNvSpPr txBox="1"/>
          <p:nvPr/>
        </p:nvSpPr>
        <p:spPr>
          <a:xfrm>
            <a:off x="6217081" y="182302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 aware of the steps taken by a cybercriminal to conduct some cyber attack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4C091-5A2B-8819-DEB4-1FE97BA2AA3D}"/>
              </a:ext>
            </a:extLst>
          </p:cNvPr>
          <p:cNvSpPr txBox="1"/>
          <p:nvPr/>
        </p:nvSpPr>
        <p:spPr>
          <a:xfrm>
            <a:off x="3208992" y="5981374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“Cyber kill chain”</a:t>
            </a:r>
          </a:p>
        </p:txBody>
      </p:sp>
    </p:spTree>
    <p:extLst>
      <p:ext uri="{BB962C8B-B14F-4D97-AF65-F5344CB8AC3E}">
        <p14:creationId xmlns:p14="http://schemas.microsoft.com/office/powerpoint/2010/main" val="2285987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pic>
        <p:nvPicPr>
          <p:cNvPr id="6146" name="Picture 2" descr="Pyramid of Pain - AttackIQ">
            <a:extLst>
              <a:ext uri="{FF2B5EF4-FFF2-40B4-BE49-F238E27FC236}">
                <a16:creationId xmlns:a16="http://schemas.microsoft.com/office/drawing/2014/main" id="{35FC9162-4EB5-F860-DA06-560E820FE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63"/>
          <a:stretch/>
        </p:blipFill>
        <p:spPr bwMode="auto">
          <a:xfrm>
            <a:off x="3657600" y="224995"/>
            <a:ext cx="8382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B75D6-5360-8077-7829-AC13DE017B8D}"/>
              </a:ext>
            </a:extLst>
          </p:cNvPr>
          <p:cNvSpPr txBox="1"/>
          <p:nvPr/>
        </p:nvSpPr>
        <p:spPr>
          <a:xfrm>
            <a:off x="381000" y="361775"/>
            <a:ext cx="48006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Responding to a threat can have varying levels of difficulty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95B76-FCE1-F845-4B99-FE497709AC44}"/>
              </a:ext>
            </a:extLst>
          </p:cNvPr>
          <p:cNvSpPr txBox="1"/>
          <p:nvPr/>
        </p:nvSpPr>
        <p:spPr>
          <a:xfrm>
            <a:off x="6172200" y="597207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“Pyramid of Pain”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54A5C-8AFF-60DF-43CD-0727B79392DA}"/>
              </a:ext>
            </a:extLst>
          </p:cNvPr>
          <p:cNvSpPr txBox="1"/>
          <p:nvPr/>
        </p:nvSpPr>
        <p:spPr>
          <a:xfrm>
            <a:off x="198889" y="2425413"/>
            <a:ext cx="350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02124"/>
                </a:solidFill>
                <a:effectLst/>
                <a:latin typeface="Google Sans"/>
              </a:rPr>
              <a:t>Indicators of compromise (IOCs)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Google Sans"/>
              </a:rPr>
              <a:t>refer to </a:t>
            </a:r>
            <a:r>
              <a:rPr lang="en-US" sz="2400" b="0" i="0" dirty="0">
                <a:solidFill>
                  <a:srgbClr val="040C28"/>
                </a:solidFill>
                <a:effectLst/>
                <a:latin typeface="Google Sans"/>
              </a:rPr>
              <a:t>data that indicates a system may have been infiltrated by a cyber threat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Google Sans"/>
              </a:rPr>
              <a:t>. They provide cybersecurity teams with crucial knowledge after a data breach or another breach in security.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3163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Picture 7" descr="A cat sitting on a cat tree&#10;&#10;Description automatically generated">
            <a:extLst>
              <a:ext uri="{FF2B5EF4-FFF2-40B4-BE49-F238E27FC236}">
                <a16:creationId xmlns:a16="http://schemas.microsoft.com/office/drawing/2014/main" id="{81839C7E-D53F-0A1D-9B96-F079D10F69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33400"/>
            <a:ext cx="480429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59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27BFA-D63A-0250-2F7D-A34A7A43C97A}"/>
              </a:ext>
            </a:extLst>
          </p:cNvPr>
          <p:cNvSpPr txBox="1"/>
          <p:nvPr/>
        </p:nvSpPr>
        <p:spPr>
          <a:xfrm>
            <a:off x="76200" y="152400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CSCI 476 Timeline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745255C-84A3-D056-069D-2AC9313ED754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447800"/>
          <a:ext cx="105156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0384749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706831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11483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38667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Software Security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Web Security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Network Security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Cryptography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65208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C3C0B7-A8A8-27B7-7F07-4248B87C8DFA}"/>
              </a:ext>
            </a:extLst>
          </p:cNvPr>
          <p:cNvSpPr txBox="1"/>
          <p:nvPr/>
        </p:nvSpPr>
        <p:spPr>
          <a:xfrm>
            <a:off x="838200" y="3581400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a variety of attacks in the realm of </a:t>
            </a:r>
            <a:r>
              <a:rPr lang="en-US" sz="2400" b="1" dirty="0"/>
              <a:t>software security</a:t>
            </a:r>
            <a:r>
              <a:rPr lang="en-US" sz="2400" dirty="0"/>
              <a:t>, </a:t>
            </a:r>
            <a:r>
              <a:rPr lang="en-US" sz="2400" b="1" dirty="0"/>
              <a:t>web security</a:t>
            </a:r>
            <a:r>
              <a:rPr lang="en-US" sz="2400" dirty="0"/>
              <a:t>, </a:t>
            </a:r>
            <a:r>
              <a:rPr lang="en-US" sz="2400" b="1" dirty="0"/>
              <a:t>network security</a:t>
            </a:r>
            <a:r>
              <a:rPr lang="en-US" sz="2400" dirty="0"/>
              <a:t>, </a:t>
            </a:r>
            <a:r>
              <a:rPr lang="en-US" sz="2400" b="1" dirty="0"/>
              <a:t>cryptography</a:t>
            </a:r>
          </a:p>
          <a:p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Learn the countermeasures for these attacks (and how effective they are)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16C54A-6E41-5392-301C-29E4671E575E}"/>
              </a:ext>
            </a:extLst>
          </p:cNvPr>
          <p:cNvSpPr txBox="1"/>
          <p:nvPr/>
        </p:nvSpPr>
        <p:spPr>
          <a:xfrm>
            <a:off x="183098" y="10784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August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94BAF-6731-CD3D-DB86-6183EEAA29C1}"/>
              </a:ext>
            </a:extLst>
          </p:cNvPr>
          <p:cNvSpPr txBox="1"/>
          <p:nvPr/>
        </p:nvSpPr>
        <p:spPr>
          <a:xfrm>
            <a:off x="8229600" y="109309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November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39763A-FEA1-AFA0-33EE-F28C1318695C}"/>
              </a:ext>
            </a:extLst>
          </p:cNvPr>
          <p:cNvSpPr txBox="1"/>
          <p:nvPr/>
        </p:nvSpPr>
        <p:spPr>
          <a:xfrm>
            <a:off x="2916759" y="109526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October</a:t>
            </a:r>
          </a:p>
        </p:txBody>
      </p:sp>
    </p:spTree>
    <p:extLst>
      <p:ext uri="{BB962C8B-B14F-4D97-AF65-F5344CB8AC3E}">
        <p14:creationId xmlns:p14="http://schemas.microsoft.com/office/powerpoint/2010/main" val="366303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2D002-BA49-9A41-C6D9-407EEFF301B4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SET-UID Programs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F51FB-67C0-5437-72C3-D60FB3A8D400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B57DF-BAB6-E200-6E01-6CBA76703CE7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55DCC-0B86-F1F5-8318-7616D6522D0B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BD2DF-293A-F433-606C-16638C3F8189}"/>
              </a:ext>
            </a:extLst>
          </p:cNvPr>
          <p:cNvSpPr txBox="1"/>
          <p:nvPr/>
        </p:nvSpPr>
        <p:spPr>
          <a:xfrm>
            <a:off x="457200" y="1143000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SET-UID Program allows a user to run a program with the program owner’s privilege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runs a program w/ temporarily elevated privileges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E5E7A-86A7-20E5-E32E-718DB1D3E93C}"/>
              </a:ext>
            </a:extLst>
          </p:cNvPr>
          <p:cNvSpPr txBox="1"/>
          <p:nvPr/>
        </p:nvSpPr>
        <p:spPr>
          <a:xfrm>
            <a:off x="457200" y="2124090"/>
            <a:ext cx="4876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process has two User 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UID (RUID)– Identifies the </a:t>
            </a:r>
            <a:r>
              <a:rPr lang="en-US" sz="2000" b="1" dirty="0"/>
              <a:t>owner</a:t>
            </a:r>
            <a:r>
              <a:rPr lang="en-US" sz="2000" dirty="0"/>
              <a:t>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Effective UID (EUID)– Identifies </a:t>
            </a:r>
            <a:r>
              <a:rPr lang="en-US" sz="2000" b="1" dirty="0"/>
              <a:t>current privilege </a:t>
            </a:r>
            <a:r>
              <a:rPr lang="en-US" sz="2000" dirty="0"/>
              <a:t>of the 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0D931-5A25-E053-3E16-2577660639CB}"/>
              </a:ext>
            </a:extLst>
          </p:cNvPr>
          <p:cNvSpPr txBox="1"/>
          <p:nvPr/>
        </p:nvSpPr>
        <p:spPr>
          <a:xfrm>
            <a:off x="6858000" y="28311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a program owner == root,</a:t>
            </a:r>
          </a:p>
          <a:p>
            <a:r>
              <a:rPr lang="en-US" b="1" dirty="0"/>
              <a:t>The program runs with root privileges</a:t>
            </a:r>
          </a:p>
        </p:txBody>
      </p:sp>
      <p:pic>
        <p:nvPicPr>
          <p:cNvPr id="19" name="Graphic 18" descr="Danger with solid fill">
            <a:extLst>
              <a:ext uri="{FF2B5EF4-FFF2-40B4-BE49-F238E27FC236}">
                <a16:creationId xmlns:a16="http://schemas.microsoft.com/office/drawing/2014/main" id="{D2CFE310-9858-3439-060E-085C3605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0200" y="2383706"/>
            <a:ext cx="1371600" cy="1371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BD3134-4F35-ED68-1EBA-BB204F6617C4}"/>
              </a:ext>
            </a:extLst>
          </p:cNvPr>
          <p:cNvSpPr txBox="1"/>
          <p:nvPr/>
        </p:nvSpPr>
        <p:spPr>
          <a:xfrm>
            <a:off x="420757" y="4506453"/>
            <a:ext cx="65902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of Attack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Unsafe Function Calls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 </a:t>
            </a:r>
            <a:r>
              <a:rPr lang="en-US" dirty="0"/>
              <a:t>vs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dirty="0"/>
              <a:t>)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Overwriting important ENV variables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/>
              <a:t>)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Overwriting important linking ENV variables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LD PRELOAD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5220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61EF3-519F-F4DE-45CF-4307CD0F57FF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Shellshock Attack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2ECCA-20A4-A362-7F60-1FEA01337193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0A3B1E-B480-3FDF-BE99-8EEA472415A8}"/>
              </a:ext>
            </a:extLst>
          </p:cNvPr>
          <p:cNvSpPr txBox="1"/>
          <p:nvPr/>
        </p:nvSpPr>
        <p:spPr>
          <a:xfrm>
            <a:off x="1059873" y="3279887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B170F8-1880-A8B8-BA39-50B154B886DC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95852-58A2-A3B4-F2C9-10EA403050F2}"/>
              </a:ext>
            </a:extLst>
          </p:cNvPr>
          <p:cNvSpPr txBox="1"/>
          <p:nvPr/>
        </p:nvSpPr>
        <p:spPr>
          <a:xfrm>
            <a:off x="457200" y="83820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parsing logic in a vulnerable version of bash, we can export an environment variable that bash will interpret as a shell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9D7C6-883C-61CD-47D5-070E4AB1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16445"/>
            <a:ext cx="6560127" cy="1336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E42B7-E0FA-76DE-9946-A36F4CC03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727" y="586721"/>
            <a:ext cx="5039825" cy="2206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FE347B-06FD-19BE-E39D-48906DB6D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6" y="4504579"/>
            <a:ext cx="5498297" cy="4672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D3B3237-189C-EC2F-E236-B1AE9D09E10B}"/>
              </a:ext>
            </a:extLst>
          </p:cNvPr>
          <p:cNvSpPr txBox="1"/>
          <p:nvPr/>
        </p:nvSpPr>
        <p:spPr>
          <a:xfrm>
            <a:off x="315406" y="420246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Payload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FF72271-76DA-55F4-1534-099A2F979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470919"/>
            <a:ext cx="5932994" cy="27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89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61D92-4479-57C7-471A-F7FA1C9D0838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Buffer Overflow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D1F3-E2DD-0F1E-BA91-3FC07C59BAD2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5BEE1-801E-CCFA-0324-7E9757AD8225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8928EB-697E-3F9F-D0B4-BA638C7E1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743200"/>
            <a:ext cx="7223728" cy="3509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835F6-0F87-599B-D14F-44A6B250CB16}"/>
              </a:ext>
            </a:extLst>
          </p:cNvPr>
          <p:cNvSpPr txBox="1"/>
          <p:nvPr/>
        </p:nvSpPr>
        <p:spPr>
          <a:xfrm>
            <a:off x="304800" y="857267"/>
            <a:ext cx="11245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program unsafely writes data to </a:t>
            </a:r>
            <a:r>
              <a:rPr lang="en-US" b="1" dirty="0"/>
              <a:t>the stack </a:t>
            </a:r>
            <a:r>
              <a:rPr lang="en-US" dirty="0"/>
              <a:t>via some buffer, we can overflow the buffer with 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are smart, we can overwrite the </a:t>
            </a:r>
            <a:r>
              <a:rPr lang="en-US" b="1" dirty="0"/>
              <a:t>return address</a:t>
            </a:r>
            <a:r>
              <a:rPr lang="en-US" dirty="0"/>
              <a:t> and have the code jump to </a:t>
            </a:r>
            <a:r>
              <a:rPr lang="en-US" b="1" dirty="0"/>
              <a:t>our malicious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779C-99C4-0636-3B44-255EF9BAD099}"/>
              </a:ext>
            </a:extLst>
          </p:cNvPr>
          <p:cNvSpPr txBox="1"/>
          <p:nvPr/>
        </p:nvSpPr>
        <p:spPr>
          <a:xfrm>
            <a:off x="304800" y="1899992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find the important locations in our stack, we used $</a:t>
            </a:r>
            <a:r>
              <a:rPr lang="en-US" b="1" dirty="0" err="1"/>
              <a:t>ebp</a:t>
            </a:r>
            <a:r>
              <a:rPr lang="en-US" dirty="0"/>
              <a:t> and $</a:t>
            </a:r>
            <a:r>
              <a:rPr lang="en-US" b="1" dirty="0" err="1"/>
              <a:t>esp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2203A8-6332-4875-C1F6-E478B6F8BB73}"/>
              </a:ext>
            </a:extLst>
          </p:cNvPr>
          <p:cNvSpPr txBox="1"/>
          <p:nvPr/>
        </p:nvSpPr>
        <p:spPr>
          <a:xfrm>
            <a:off x="7337135" y="3060997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malicious code that we injected was </a:t>
            </a:r>
            <a:r>
              <a:rPr lang="en-US" b="1" dirty="0"/>
              <a:t>shellcode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75B7F2-A71B-3EBA-6020-C6C71DA26EB9}"/>
              </a:ext>
            </a:extLst>
          </p:cNvPr>
          <p:cNvSpPr txBox="1"/>
          <p:nvPr/>
        </p:nvSpPr>
        <p:spPr>
          <a:xfrm>
            <a:off x="7239000" y="4755789"/>
            <a:ext cx="288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filled overwrote everything else with </a:t>
            </a:r>
            <a:r>
              <a:rPr lang="en-US" b="1" dirty="0"/>
              <a:t>NOPs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79BF15-FE59-B576-6AB1-1AC53E213AED}"/>
              </a:ext>
            </a:extLst>
          </p:cNvPr>
          <p:cNvSpPr txBox="1"/>
          <p:nvPr/>
        </p:nvSpPr>
        <p:spPr>
          <a:xfrm>
            <a:off x="9067800" y="1494559"/>
            <a:ext cx="293541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Countermeasures: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Secure Shell (/bin/dash)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ASLR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Stack Guard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Non-</a:t>
            </a:r>
            <a:r>
              <a:rPr lang="en-US" dirty="0" err="1">
                <a:sym typeface="Wingdings" panose="05000000000000000000" pitchFamily="2" charset="2"/>
              </a:rPr>
              <a:t>Executble</a:t>
            </a:r>
            <a:r>
              <a:rPr lang="en-US" dirty="0">
                <a:sym typeface="Wingdings" panose="05000000000000000000" pitchFamily="2" charset="2"/>
              </a:rPr>
              <a:t> Stack</a:t>
            </a:r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063CAD-836C-9814-D8A9-9796BA0FB33E}"/>
              </a:ext>
            </a:extLst>
          </p:cNvPr>
          <p:cNvSpPr txBox="1"/>
          <p:nvPr/>
        </p:nvSpPr>
        <p:spPr>
          <a:xfrm>
            <a:off x="9925394" y="2934121"/>
            <a:ext cx="2413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did we bypass these countermeasures?</a:t>
            </a:r>
          </a:p>
        </p:txBody>
      </p:sp>
    </p:spTree>
    <p:extLst>
      <p:ext uri="{BB962C8B-B14F-4D97-AF65-F5344CB8AC3E}">
        <p14:creationId xmlns:p14="http://schemas.microsoft.com/office/powerpoint/2010/main" val="370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4098" name="Picture 2" descr="Premium Photo | 3d left tilted view rendering illustration gold trophy with  stars and label coated in good for award">
            <a:extLst>
              <a:ext uri="{FF2B5EF4-FFF2-40B4-BE49-F238E27FC236}">
                <a16:creationId xmlns:a16="http://schemas.microsoft.com/office/drawing/2014/main" id="{AA623DC4-ABE0-3066-5B3E-E84ACAFB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28600"/>
            <a:ext cx="556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373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01706-FDB2-C6AE-9998-8E08C4CBA198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SQL Injection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C924F-DA46-A218-983D-5ACC86023A5A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F39B3-4564-17E9-AEF7-B39EC491CF44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A03BAE-1239-1044-F1F2-6780B6174A1D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082A7-1F00-BD68-C83F-A4C2620AC4FA}"/>
              </a:ext>
            </a:extLst>
          </p:cNvPr>
          <p:cNvSpPr txBox="1"/>
          <p:nvPr/>
        </p:nvSpPr>
        <p:spPr>
          <a:xfrm>
            <a:off x="381000" y="762000"/>
            <a:ext cx="10184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common for user input to be inserted into a back-end SQL query. If an application is not careful about sanitizing user input, a user could </a:t>
            </a:r>
            <a:r>
              <a:rPr lang="en-US" b="1" dirty="0"/>
              <a:t>supply an input that could be interpreted as SQL code and will interfere with the query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3F22E9-31B3-C7B7-B6FF-EF93120E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70822"/>
            <a:ext cx="9172575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2F515-DFDE-19A3-70E7-6C6F984C5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02553"/>
            <a:ext cx="9210675" cy="1076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51F4B4-E431-5398-311A-667C990B31BC}"/>
              </a:ext>
            </a:extLst>
          </p:cNvPr>
          <p:cNvSpPr txBox="1"/>
          <p:nvPr/>
        </p:nvSpPr>
        <p:spPr>
          <a:xfrm>
            <a:off x="341906" y="417162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 = Alice’#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Password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asdasdasd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23737F-B359-79B6-C76B-0583F8D41721}"/>
              </a:ext>
            </a:extLst>
          </p:cNvPr>
          <p:cNvSpPr txBox="1"/>
          <p:nvPr/>
        </p:nvSpPr>
        <p:spPr>
          <a:xfrm>
            <a:off x="304800" y="5256714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Countermeasure: SQL Prepare() statements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C532CC-7E31-024B-84E3-6E383502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82" y="4817954"/>
            <a:ext cx="4187536" cy="148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D47A5F-CC1D-7110-4CBB-EA01F54CB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975" y="4210267"/>
            <a:ext cx="3429000" cy="3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34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50794-8E2F-2DDA-6D5C-301A134B82E5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XSS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79D67-2C8C-E0B3-3490-1CE96D0589F0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FF7E9C-06E9-2374-8EF5-7AD6A9FCB6E1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9B0D2-DC86-188D-1635-A513B8A1BFCE}"/>
              </a:ext>
            </a:extLst>
          </p:cNvPr>
          <p:cNvSpPr txBox="1"/>
          <p:nvPr/>
        </p:nvSpPr>
        <p:spPr>
          <a:xfrm>
            <a:off x="685800" y="762000"/>
            <a:ext cx="8520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Get someone else’s browser to execute our own JavaScript code</a:t>
            </a:r>
          </a:p>
          <a:p>
            <a:endParaRPr lang="en-US" dirty="0"/>
          </a:p>
          <a:p>
            <a:r>
              <a:rPr lang="en-US" dirty="0"/>
              <a:t>Vulnerability: Unsafe user input handling, and unsafe web communication policies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36DE7-8790-AC2A-781F-FEEDD876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70481"/>
            <a:ext cx="11734800" cy="292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754604-8529-F7F3-3A55-3B6C2C659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109707"/>
            <a:ext cx="5334000" cy="1104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D918D3-EAC9-6BD4-DACA-1203A8F45E7A}"/>
                  </a:ext>
                </a:extLst>
              </p14:cNvPr>
              <p14:cNvContentPartPr/>
              <p14:nvPr/>
            </p14:nvContentPartPr>
            <p14:xfrm>
              <a:off x="1915936" y="3001289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D918D3-EAC9-6BD4-DACA-1203A8F45E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6936" y="29922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A11F2ED-0C6D-2324-738B-78A4C04AC031}"/>
                  </a:ext>
                </a:extLst>
              </p14:cNvPr>
              <p14:cNvContentPartPr/>
              <p14:nvPr/>
            </p14:nvContentPartPr>
            <p14:xfrm>
              <a:off x="1485736" y="2933609"/>
              <a:ext cx="1230840" cy="814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A11F2ED-0C6D-2324-738B-78A4C04AC0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6736" y="2924609"/>
                <a:ext cx="1248480" cy="8323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9961C67-06FB-013B-83DA-8DCEDA63FBAD}"/>
              </a:ext>
            </a:extLst>
          </p:cNvPr>
          <p:cNvSpPr txBox="1"/>
          <p:nvPr/>
        </p:nvSpPr>
        <p:spPr>
          <a:xfrm>
            <a:off x="4038600" y="4233991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netcat</a:t>
            </a:r>
            <a:r>
              <a:rPr lang="en-US" sz="1100" i="1" dirty="0"/>
              <a:t> 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EE3C8-D5AD-3894-DB41-88FF686B8049}"/>
              </a:ext>
            </a:extLst>
          </p:cNvPr>
          <p:cNvSpPr txBox="1"/>
          <p:nvPr/>
        </p:nvSpPr>
        <p:spPr>
          <a:xfrm>
            <a:off x="444425" y="4719649"/>
            <a:ext cx="208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Countermeasures: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CSP, CORS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171214-87F6-7222-E963-D07EDEE4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3994836"/>
            <a:ext cx="3489080" cy="21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60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3B769-5280-18A4-4E8F-397FB924A086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TCP Attacks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ED148B-DF33-CF0A-F04C-11AAD718C15B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7A752-6B40-DCA6-B932-EB957867CC19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4095A-D2B1-0A14-E916-83F2DD8266C4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74D6BF-9624-DD48-1067-DDCFB58C509E}"/>
              </a:ext>
            </a:extLst>
          </p:cNvPr>
          <p:cNvSpPr txBox="1"/>
          <p:nvPr/>
        </p:nvSpPr>
        <p:spPr>
          <a:xfrm>
            <a:off x="76200" y="1066800"/>
            <a:ext cx="61543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TCP Flooding- </a:t>
            </a:r>
            <a:r>
              <a:rPr lang="en-US" dirty="0"/>
              <a:t>spoof a bunch of packets with bogus source IP addresses with the SYN flag. The server thinks these are legitimate requests and allocates computational resources for the request. We flood a server with these until the server can no longer accept new requests (and essentially denying service)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TCP Reset- </a:t>
            </a:r>
            <a:r>
              <a:rPr lang="en-US" dirty="0"/>
              <a:t>Break an existing TCP connection by spoofing a TCP RST packet that looks like it came from one of the people in the existing TCP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TCP Hijack- </a:t>
            </a:r>
            <a:r>
              <a:rPr lang="en-US" dirty="0"/>
              <a:t>Hijack an existing TCP connection to get a TCP server to execute arbitrary commands. Spoofed a packet with the correct information so that the server thinks it came from the client</a:t>
            </a:r>
          </a:p>
        </p:txBody>
      </p:sp>
      <p:pic>
        <p:nvPicPr>
          <p:cNvPr id="16" name="Picture 2" descr="Three-Way Handshake - an overview | ScienceDirect Topics">
            <a:extLst>
              <a:ext uri="{FF2B5EF4-FFF2-40B4-BE49-F238E27FC236}">
                <a16:creationId xmlns:a16="http://schemas.microsoft.com/office/drawing/2014/main" id="{F5F7AE2A-AE8B-7DF7-0C31-063F0C1D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89" y="793140"/>
            <a:ext cx="3505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TCP Header | TCP Header Format | TCP Flags | Gate Vidyalay">
            <a:extLst>
              <a:ext uri="{FF2B5EF4-FFF2-40B4-BE49-F238E27FC236}">
                <a16:creationId xmlns:a16="http://schemas.microsoft.com/office/drawing/2014/main" id="{78A9D355-42B6-BD1D-D050-7FA64B8B9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172426"/>
            <a:ext cx="4995862" cy="297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C361E89-D4F4-FD64-D940-D5789A3C28FD}"/>
                  </a:ext>
                </a:extLst>
              </p14:cNvPr>
              <p14:cNvContentPartPr/>
              <p14:nvPr/>
            </p14:nvContentPartPr>
            <p14:xfrm>
              <a:off x="7943056" y="4321409"/>
              <a:ext cx="190440" cy="255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C361E89-D4F4-FD64-D940-D5789A3C28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9056" y="4213409"/>
                <a:ext cx="2980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A686F34-AC43-B984-8473-BF93B3B18BA6}"/>
                  </a:ext>
                </a:extLst>
              </p14:cNvPr>
              <p14:cNvContentPartPr/>
              <p14:nvPr/>
            </p14:nvContentPartPr>
            <p14:xfrm>
              <a:off x="8404216" y="4289009"/>
              <a:ext cx="425880" cy="316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A686F34-AC43-B984-8473-BF93B3B18B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0216" y="4181132"/>
                <a:ext cx="533520" cy="531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269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3B769-5280-18A4-4E8F-397FB924A086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DNS Poisoning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B3BAB2-16CE-331F-00AC-7030C86FAC87}"/>
              </a:ext>
            </a:extLst>
          </p:cNvPr>
          <p:cNvSpPr txBox="1"/>
          <p:nvPr/>
        </p:nvSpPr>
        <p:spPr>
          <a:xfrm>
            <a:off x="533400" y="648962"/>
            <a:ext cx="1132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DNS</a:t>
            </a:r>
            <a:r>
              <a:rPr lang="en-US" dirty="0"/>
              <a:t> cache poisoning attack is done by tricking a server into accepting malicious, spoofed DNS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69936-2B83-FA2E-71FE-5EC0374AD6E4}"/>
              </a:ext>
            </a:extLst>
          </p:cNvPr>
          <p:cNvSpPr txBox="1"/>
          <p:nvPr/>
        </p:nvSpPr>
        <p:spPr>
          <a:xfrm>
            <a:off x="482771" y="1487162"/>
            <a:ext cx="115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going to the IP address of the legitime website, they will go to the IP address that we place in our malicious DNS response (spoofed)</a:t>
            </a:r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3271F727-AD1A-664C-C592-9B2CC2C49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835" y="2723240"/>
            <a:ext cx="1371600" cy="13716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CC87EBC4-6C03-09F7-2B1E-E46F6C87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221" y="2723240"/>
            <a:ext cx="1600200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B1D94F-E400-5C68-79AE-94FDBDD6E000}"/>
              </a:ext>
            </a:extLst>
          </p:cNvPr>
          <p:cNvSpPr txBox="1"/>
          <p:nvPr/>
        </p:nvSpPr>
        <p:spPr>
          <a:xfrm>
            <a:off x="637179" y="4042257"/>
            <a:ext cx="1838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10.9.0.5</a:t>
            </a:r>
          </a:p>
          <a:p>
            <a:r>
              <a:rPr lang="en-US" dirty="0"/>
              <a:t>Client Container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156D8-12CA-2739-2D68-AB024CDA50FA}"/>
              </a:ext>
            </a:extLst>
          </p:cNvPr>
          <p:cNvSpPr txBox="1"/>
          <p:nvPr/>
        </p:nvSpPr>
        <p:spPr>
          <a:xfrm>
            <a:off x="5834821" y="4090175"/>
            <a:ext cx="20313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10.9.0.53</a:t>
            </a:r>
          </a:p>
          <a:p>
            <a:r>
              <a:rPr lang="en-US" dirty="0"/>
              <a:t>Local DNS Server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8BFBFA-BC69-D5D9-04BE-20DACB8DA200}"/>
              </a:ext>
            </a:extLst>
          </p:cNvPr>
          <p:cNvCxnSpPr/>
          <p:nvPr/>
        </p:nvCxnSpPr>
        <p:spPr>
          <a:xfrm>
            <a:off x="2786821" y="3607896"/>
            <a:ext cx="2743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8FE48B50-5049-E7AD-3480-07C3F0845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8321" y="5149890"/>
            <a:ext cx="1600200" cy="1600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1B446A-E095-9360-9759-4BFD7C4125AD}"/>
              </a:ext>
            </a:extLst>
          </p:cNvPr>
          <p:cNvCxnSpPr>
            <a:cxnSpLocks/>
          </p:cNvCxnSpPr>
          <p:nvPr/>
        </p:nvCxnSpPr>
        <p:spPr>
          <a:xfrm flipV="1">
            <a:off x="7316904" y="2935795"/>
            <a:ext cx="2337138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loud 28">
            <a:extLst>
              <a:ext uri="{FF2B5EF4-FFF2-40B4-BE49-F238E27FC236}">
                <a16:creationId xmlns:a16="http://schemas.microsoft.com/office/drawing/2014/main" id="{7D218A44-576F-6D1D-CB14-860A014289D2}"/>
              </a:ext>
            </a:extLst>
          </p:cNvPr>
          <p:cNvSpPr/>
          <p:nvPr/>
        </p:nvSpPr>
        <p:spPr>
          <a:xfrm>
            <a:off x="9654042" y="2157550"/>
            <a:ext cx="1600196" cy="838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1224425E-AF6B-D963-CFB1-DB6D98F75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6144" y="5351718"/>
            <a:ext cx="914400" cy="914400"/>
          </a:xfrm>
          <a:prstGeom prst="rect">
            <a:avLst/>
          </a:prstGeom>
        </p:spPr>
      </p:pic>
      <p:pic>
        <p:nvPicPr>
          <p:cNvPr id="32" name="Picture 4" descr="Smell of success in bid to 'build nose' › News in Science (ABC Science)">
            <a:extLst>
              <a:ext uri="{FF2B5EF4-FFF2-40B4-BE49-F238E27FC236}">
                <a16:creationId xmlns:a16="http://schemas.microsoft.com/office/drawing/2014/main" id="{B5B08AA0-ACD3-85E9-C42C-BD08E1A28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/>
          <a:stretch/>
        </p:blipFill>
        <p:spPr bwMode="auto">
          <a:xfrm>
            <a:off x="1453321" y="5386223"/>
            <a:ext cx="969927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638878B-D036-25A5-BE1B-7682119DEE95}"/>
                  </a:ext>
                </a:extLst>
              </p14:cNvPr>
              <p14:cNvContentPartPr/>
              <p14:nvPr/>
            </p14:nvContentPartPr>
            <p14:xfrm>
              <a:off x="2786998" y="3724081"/>
              <a:ext cx="1272240" cy="1644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638878B-D036-25A5-BE1B-7682119DEE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8998" y="3706081"/>
                <a:ext cx="1307880" cy="167976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Graphic 33" descr="Envelope with solid fill">
            <a:extLst>
              <a:ext uri="{FF2B5EF4-FFF2-40B4-BE49-F238E27FC236}">
                <a16:creationId xmlns:a16="http://schemas.microsoft.com/office/drawing/2014/main" id="{3278199E-79C2-383D-F244-1E60DF4DBC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8972" y="365646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787A10-BE83-BA52-1F62-560D88DB4E72}"/>
              </a:ext>
            </a:extLst>
          </p:cNvPr>
          <p:cNvSpPr txBox="1"/>
          <p:nvPr/>
        </p:nvSpPr>
        <p:spPr>
          <a:xfrm>
            <a:off x="3998665" y="4432718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Spoofed DNS</a:t>
            </a:r>
          </a:p>
          <a:p>
            <a:r>
              <a:rPr lang="en-US" dirty="0"/>
              <a:t>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7ADCA8-4AA2-A967-A497-E1C9931CB8E7}"/>
                  </a:ext>
                </a:extLst>
              </p14:cNvPr>
              <p14:cNvContentPartPr/>
              <p14:nvPr/>
            </p14:nvContentPartPr>
            <p14:xfrm>
              <a:off x="7549369" y="3676954"/>
              <a:ext cx="1272240" cy="1644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7ADCA8-4AA2-A967-A497-E1C9931CB8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31369" y="3658954"/>
                <a:ext cx="1307880" cy="16797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Graphic 36" descr="Envelope with solid fill">
            <a:extLst>
              <a:ext uri="{FF2B5EF4-FFF2-40B4-BE49-F238E27FC236}">
                <a16:creationId xmlns:a16="http://schemas.microsoft.com/office/drawing/2014/main" id="{87537D12-F49D-F6C0-C9E6-FF00B01DA7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1343" y="3609333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4BE1F19-DC44-4CF2-5BA1-CC65FF43F8EE}"/>
              </a:ext>
            </a:extLst>
          </p:cNvPr>
          <p:cNvSpPr txBox="1"/>
          <p:nvPr/>
        </p:nvSpPr>
        <p:spPr>
          <a:xfrm>
            <a:off x="9068725" y="4420309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Spoofed DNS</a:t>
            </a:r>
          </a:p>
          <a:p>
            <a:r>
              <a:rPr lang="en-US" dirty="0"/>
              <a:t>Response</a:t>
            </a:r>
          </a:p>
        </p:txBody>
      </p:sp>
      <p:pic>
        <p:nvPicPr>
          <p:cNvPr id="39" name="Graphic 38" descr="Computer with solid fill">
            <a:extLst>
              <a:ext uri="{FF2B5EF4-FFF2-40B4-BE49-F238E27FC236}">
                <a16:creationId xmlns:a16="http://schemas.microsoft.com/office/drawing/2014/main" id="{0C16347D-BE14-F622-847E-2EBC51231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2972" y="5150695"/>
            <a:ext cx="1600200" cy="1600200"/>
          </a:xfrm>
          <a:prstGeom prst="rect">
            <a:avLst/>
          </a:prstGeom>
        </p:spPr>
      </p:pic>
      <p:pic>
        <p:nvPicPr>
          <p:cNvPr id="40" name="Graphic 39" descr="Envelope with solid fill">
            <a:extLst>
              <a:ext uri="{FF2B5EF4-FFF2-40B4-BE49-F238E27FC236}">
                <a16:creationId xmlns:a16="http://schemas.microsoft.com/office/drawing/2014/main" id="{DA0D7602-47AA-D620-4CB7-67D033040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20795" y="5352523"/>
            <a:ext cx="914400" cy="914400"/>
          </a:xfrm>
          <a:prstGeom prst="rect">
            <a:avLst/>
          </a:prstGeom>
        </p:spPr>
      </p:pic>
      <p:pic>
        <p:nvPicPr>
          <p:cNvPr id="41" name="Picture 4" descr="Smell of success in bid to 'build nose' › News in Science (ABC Science)">
            <a:extLst>
              <a:ext uri="{FF2B5EF4-FFF2-40B4-BE49-F238E27FC236}">
                <a16:creationId xmlns:a16="http://schemas.microsoft.com/office/drawing/2014/main" id="{EC77661B-67F3-24CE-99A5-B360CDFF6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/>
          <a:stretch/>
        </p:blipFill>
        <p:spPr bwMode="auto">
          <a:xfrm>
            <a:off x="8397972" y="5387028"/>
            <a:ext cx="969927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838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FDA76-75C9-7950-53A6-BC5F69ADC02D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Symmetric Cryptography / Secret Key Encryption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AB913D-5BDB-13FD-CCE7-C4F095D793D5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AF42F-1C1B-11F3-B67A-117BE4108966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65F596-571D-00A0-2FE0-43A7C1551280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36946B-3779-150B-5F94-39345B59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70" y="831056"/>
            <a:ext cx="5105400" cy="31620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AD5CFB-F0C7-F06D-0CE6-9123F20E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152" y="4401269"/>
            <a:ext cx="2274143" cy="1890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565659-1D0A-372A-BA08-1E8F8BF822BD}"/>
              </a:ext>
            </a:extLst>
          </p:cNvPr>
          <p:cNvSpPr txBox="1"/>
          <p:nvPr/>
        </p:nvSpPr>
        <p:spPr>
          <a:xfrm>
            <a:off x="152400" y="710365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Cipher (AES)</a:t>
            </a:r>
          </a:p>
          <a:p>
            <a:r>
              <a:rPr lang="en-US" dirty="0">
                <a:sym typeface="Wingdings" panose="05000000000000000000" pitchFamily="2" charset="2"/>
              </a:rPr>
              <a:t> Split messages into fixed sized blocks, encrypt each block separately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31D693-4795-76B0-0287-9DBA7ADEB4B8}"/>
              </a:ext>
            </a:extLst>
          </p:cNvPr>
          <p:cNvSpPr txBox="1"/>
          <p:nvPr/>
        </p:nvSpPr>
        <p:spPr>
          <a:xfrm>
            <a:off x="338680" y="2118784"/>
            <a:ext cx="42481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01101000 01100101 01101100 01101100 01101111 00100000 01110100 01101000 01100101 01110010 01100101 00100000 01110111 01101111 01110010 01101100 01100100 00001010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795BA5-7EBF-6DC4-75AA-66B5340E0DBC}"/>
              </a:ext>
            </a:extLst>
          </p:cNvPr>
          <p:cNvSpPr/>
          <p:nvPr/>
        </p:nvSpPr>
        <p:spPr>
          <a:xfrm>
            <a:off x="357730" y="2136139"/>
            <a:ext cx="1095375" cy="1716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9D000-35C4-C5AA-713C-7F0F961DC9AA}"/>
              </a:ext>
            </a:extLst>
          </p:cNvPr>
          <p:cNvSpPr/>
          <p:nvPr/>
        </p:nvSpPr>
        <p:spPr>
          <a:xfrm>
            <a:off x="1453105" y="2136139"/>
            <a:ext cx="1095375" cy="1716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958B87-6C3B-6AFB-D82C-F9020CC95F61}"/>
              </a:ext>
            </a:extLst>
          </p:cNvPr>
          <p:cNvSpPr/>
          <p:nvPr/>
        </p:nvSpPr>
        <p:spPr>
          <a:xfrm>
            <a:off x="2548480" y="2136139"/>
            <a:ext cx="1095375" cy="1716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CDF32-D0E8-0759-EC32-5190F24FAF6C}"/>
              </a:ext>
            </a:extLst>
          </p:cNvPr>
          <p:cNvSpPr txBox="1"/>
          <p:nvPr/>
        </p:nvSpPr>
        <p:spPr>
          <a:xfrm>
            <a:off x="434775" y="390200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pic>
        <p:nvPicPr>
          <p:cNvPr id="30" name="Graphic 29" descr="Key outline">
            <a:extLst>
              <a:ext uri="{FF2B5EF4-FFF2-40B4-BE49-F238E27FC236}">
                <a16:creationId xmlns:a16="http://schemas.microsoft.com/office/drawing/2014/main" id="{D374CD93-1E57-7312-DE83-C3A0110E4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775" y="4072040"/>
            <a:ext cx="891221" cy="891221"/>
          </a:xfrm>
          <a:prstGeom prst="rect">
            <a:avLst/>
          </a:prstGeom>
        </p:spPr>
      </p:pic>
      <p:pic>
        <p:nvPicPr>
          <p:cNvPr id="42" name="Graphic 41" descr="Key outline">
            <a:extLst>
              <a:ext uri="{FF2B5EF4-FFF2-40B4-BE49-F238E27FC236}">
                <a16:creationId xmlns:a16="http://schemas.microsoft.com/office/drawing/2014/main" id="{9BC86153-B1A7-CC10-8CC0-1D4B03546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405" y="4024547"/>
            <a:ext cx="940099" cy="940099"/>
          </a:xfrm>
          <a:prstGeom prst="rect">
            <a:avLst/>
          </a:prstGeom>
        </p:spPr>
      </p:pic>
      <p:pic>
        <p:nvPicPr>
          <p:cNvPr id="43" name="Graphic 42" descr="Key outline">
            <a:extLst>
              <a:ext uri="{FF2B5EF4-FFF2-40B4-BE49-F238E27FC236}">
                <a16:creationId xmlns:a16="http://schemas.microsoft.com/office/drawing/2014/main" id="{AFB0D8EB-775E-9761-1675-E12260A81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7305" y="4042163"/>
            <a:ext cx="940099" cy="94009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2E5DD23-0217-9CEC-1C86-5CAAC3C39042}"/>
              </a:ext>
            </a:extLst>
          </p:cNvPr>
          <p:cNvSpPr/>
          <p:nvPr/>
        </p:nvSpPr>
        <p:spPr>
          <a:xfrm>
            <a:off x="452665" y="4880172"/>
            <a:ext cx="1018330" cy="89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4EAF23-D237-438E-CCF1-309777439D12}"/>
              </a:ext>
            </a:extLst>
          </p:cNvPr>
          <p:cNvSpPr/>
          <p:nvPr/>
        </p:nvSpPr>
        <p:spPr>
          <a:xfrm>
            <a:off x="1477220" y="4875676"/>
            <a:ext cx="1165350" cy="89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2D427B-0DD6-2E90-CF3C-9D263FA8D96D}"/>
              </a:ext>
            </a:extLst>
          </p:cNvPr>
          <p:cNvSpPr/>
          <p:nvPr/>
        </p:nvSpPr>
        <p:spPr>
          <a:xfrm>
            <a:off x="2642570" y="4875676"/>
            <a:ext cx="1165350" cy="89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800C1-0875-B800-945E-B954FF27DF46}"/>
              </a:ext>
            </a:extLst>
          </p:cNvPr>
          <p:cNvSpPr txBox="1"/>
          <p:nvPr/>
        </p:nvSpPr>
        <p:spPr>
          <a:xfrm>
            <a:off x="1432048" y="516195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C08897-D192-DA9F-E648-747685CC8066}"/>
              </a:ext>
            </a:extLst>
          </p:cNvPr>
          <p:cNvSpPr txBox="1"/>
          <p:nvPr/>
        </p:nvSpPr>
        <p:spPr>
          <a:xfrm>
            <a:off x="338680" y="1492200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Hello there world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35CA68-978A-4D7B-2D52-6F1926DBED06}"/>
              </a:ext>
            </a:extLst>
          </p:cNvPr>
          <p:cNvSpPr txBox="1"/>
          <p:nvPr/>
        </p:nvSpPr>
        <p:spPr>
          <a:xfrm>
            <a:off x="1571859" y="3902519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Block 2     Block 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195ACC-2410-974C-782D-4AFAD8E6516C}"/>
              </a:ext>
            </a:extLst>
          </p:cNvPr>
          <p:cNvSpPr txBox="1"/>
          <p:nvPr/>
        </p:nvSpPr>
        <p:spPr>
          <a:xfrm>
            <a:off x="56971" y="5950880"/>
            <a:ext cx="329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Modes of encryption: </a:t>
            </a:r>
            <a:r>
              <a:rPr lang="en-US" sz="1400" b="1" dirty="0">
                <a:solidFill>
                  <a:srgbClr val="FF0000"/>
                </a:solidFill>
              </a:rPr>
              <a:t>ECB</a:t>
            </a:r>
            <a:r>
              <a:rPr lang="en-US" sz="1400" dirty="0"/>
              <a:t>, CBC, CFG, CTR, CFB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4A8DA7-B50F-72BE-F02C-F9EEEA654C3A}"/>
              </a:ext>
            </a:extLst>
          </p:cNvPr>
          <p:cNvSpPr txBox="1"/>
          <p:nvPr/>
        </p:nvSpPr>
        <p:spPr>
          <a:xfrm>
            <a:off x="4660257" y="5627305"/>
            <a:ext cx="3755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An </a:t>
            </a:r>
            <a:r>
              <a:rPr lang="en-US" sz="14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initialization vector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(</a:t>
            </a:r>
            <a:r>
              <a:rPr lang="en-US" sz="14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IV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) is an arbitrary number that can be used with a secret key for data encryption</a:t>
            </a:r>
            <a:endParaRPr lang="en-US" sz="14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A4CBB3A-8F49-F2D4-D41D-71B855924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519972"/>
            <a:ext cx="3600450" cy="100454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0D30FB8-8358-FFBA-55B2-95D35CA809C6}"/>
              </a:ext>
            </a:extLst>
          </p:cNvPr>
          <p:cNvSpPr txBox="1"/>
          <p:nvPr/>
        </p:nvSpPr>
        <p:spPr>
          <a:xfrm>
            <a:off x="3886200" y="2756055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dirty="0"/>
              <a:t> gets applied if the plaintext is not a multiple of the block 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795E45-B563-9D9D-1AB6-99D936F751E1}"/>
              </a:ext>
            </a:extLst>
          </p:cNvPr>
          <p:cNvSpPr txBox="1"/>
          <p:nvPr/>
        </p:nvSpPr>
        <p:spPr>
          <a:xfrm>
            <a:off x="9753600" y="4276006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Frequency Analysis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0759A8-470E-CB37-837C-AC30AC4A78AC}"/>
              </a:ext>
            </a:extLst>
          </p:cNvPr>
          <p:cNvSpPr txBox="1"/>
          <p:nvPr/>
        </p:nvSpPr>
        <p:spPr>
          <a:xfrm>
            <a:off x="10022529" y="4626445"/>
            <a:ext cx="1826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(as a way to crack substitutions ciphers)</a:t>
            </a:r>
          </a:p>
        </p:txBody>
      </p:sp>
    </p:spTree>
    <p:extLst>
      <p:ext uri="{BB962C8B-B14F-4D97-AF65-F5344CB8AC3E}">
        <p14:creationId xmlns:p14="http://schemas.microsoft.com/office/powerpoint/2010/main" val="28872403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D0583-98B7-4E88-FB20-5061326022A5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Hashing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A9F500-D438-6906-262B-81C040F2A5F3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939ED0-4601-8287-71DF-99D08EC5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65853"/>
            <a:ext cx="6196013" cy="2216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07297A-861E-1368-76B1-04B5D1C20649}"/>
              </a:ext>
            </a:extLst>
          </p:cNvPr>
          <p:cNvSpPr txBox="1"/>
          <p:nvPr/>
        </p:nvSpPr>
        <p:spPr>
          <a:xfrm>
            <a:off x="228600" y="3227160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Applications of Hashing: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 Storing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Fairness and Commitment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25C63-F89D-BCB1-F154-FA5AA0A80930}"/>
              </a:ext>
            </a:extLst>
          </p:cNvPr>
          <p:cNvSpPr txBox="1"/>
          <p:nvPr/>
        </p:nvSpPr>
        <p:spPr>
          <a:xfrm>
            <a:off x="180101" y="982464"/>
            <a:ext cx="523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of Cryptographic Hash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hash, it should be difficult to reverse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message and it’s hash, it should be difficult to find another message that has the same 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general, difficult to calculate two values that have the same hash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F15862F-DCAE-6837-486A-09D944F2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717846"/>
            <a:ext cx="437522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4B3A2-9E96-6405-9B61-A2549B92F621}"/>
              </a:ext>
            </a:extLst>
          </p:cNvPr>
          <p:cNvSpPr txBox="1"/>
          <p:nvPr/>
        </p:nvSpPr>
        <p:spPr>
          <a:xfrm>
            <a:off x="6821515" y="2874253"/>
            <a:ext cx="4924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Collisions occur when two inputs map to the same hash, which can have some scary consequences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3B162-FF54-F1BC-493C-9C4C2E5DA8D6}"/>
              </a:ext>
            </a:extLst>
          </p:cNvPr>
          <p:cNvSpPr txBox="1"/>
          <p:nvPr/>
        </p:nvSpPr>
        <p:spPr>
          <a:xfrm>
            <a:off x="217998" y="495034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Birthday Paradox</a:t>
            </a:r>
          </a:p>
        </p:txBody>
      </p:sp>
    </p:spTree>
    <p:extLst>
      <p:ext uri="{BB962C8B-B14F-4D97-AF65-F5344CB8AC3E}">
        <p14:creationId xmlns:p14="http://schemas.microsoft.com/office/powerpoint/2010/main" val="100677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C8BA7-68FA-7798-C865-1BDB93FCD639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4633C-CC8C-2BF2-DE99-35C64C9C8622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Asymmetric Cryptography / Public Key Encryption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557E2-DB02-BA78-89B9-66AE2C937A6F}"/>
              </a:ext>
            </a:extLst>
          </p:cNvPr>
          <p:cNvSpPr txBox="1"/>
          <p:nvPr/>
        </p:nvSpPr>
        <p:spPr>
          <a:xfrm>
            <a:off x="228600" y="1255030"/>
            <a:ext cx="5788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 vs Private Key (Mathematically linked)</a:t>
            </a:r>
          </a:p>
          <a:p>
            <a:endParaRPr lang="en-US" dirty="0"/>
          </a:p>
          <a:p>
            <a:r>
              <a:rPr lang="en-US" dirty="0"/>
              <a:t>Public key used to encrypt; Private key used to decrypt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4" descr="Diffie–Hellman key exchange - Wikipedia">
            <a:extLst>
              <a:ext uri="{FF2B5EF4-FFF2-40B4-BE49-F238E27FC236}">
                <a16:creationId xmlns:a16="http://schemas.microsoft.com/office/drawing/2014/main" id="{882610D0-B78F-8FFF-E991-8C795113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55664"/>
            <a:ext cx="2381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4DB74-5FF3-2223-65B0-D5F7544C1E67}"/>
              </a:ext>
            </a:extLst>
          </p:cNvPr>
          <p:cNvSpPr txBox="1"/>
          <p:nvPr/>
        </p:nvSpPr>
        <p:spPr>
          <a:xfrm>
            <a:off x="6841896" y="2824109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Diffie Helman Technique is used to transport a secret over an unsecure channel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C4B2C-70EB-13E0-E255-899442376271}"/>
              </a:ext>
            </a:extLst>
          </p:cNvPr>
          <p:cNvSpPr txBox="1"/>
          <p:nvPr/>
        </p:nvSpPr>
        <p:spPr>
          <a:xfrm>
            <a:off x="228600" y="2502109"/>
            <a:ext cx="5712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 knows the prime products that generated her key, so it’s very easy for her to factorize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 does not know the products, and it is computationally infeasible for her to calculate the integer factorization of very large number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C9CC79-990E-2A48-5ED0-34B69011F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582" y="572074"/>
            <a:ext cx="5029602" cy="20372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9F3889-2968-11CB-05D2-76402EB9EFC1}"/>
              </a:ext>
            </a:extLst>
          </p:cNvPr>
          <p:cNvSpPr txBox="1"/>
          <p:nvPr/>
        </p:nvSpPr>
        <p:spPr>
          <a:xfrm>
            <a:off x="228600" y="4731826"/>
            <a:ext cx="850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RSA can not encrypt stuff that is larger than its key size,</a:t>
            </a:r>
          </a:p>
          <a:p>
            <a:r>
              <a:rPr lang="en-US" dirty="0"/>
              <a:t>So we typically will encrypt the key for </a:t>
            </a:r>
            <a:r>
              <a:rPr lang="en-US" b="1" dirty="0"/>
              <a:t>a symmetric encryption algorithm </a:t>
            </a:r>
            <a:r>
              <a:rPr lang="en-US" dirty="0"/>
              <a:t>(AES)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99E42E-1496-251A-83E9-C516ECA4344C}"/>
              </a:ext>
            </a:extLst>
          </p:cNvPr>
          <p:cNvSpPr txBox="1"/>
          <p:nvPr/>
        </p:nvSpPr>
        <p:spPr>
          <a:xfrm>
            <a:off x="304800" y="56388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 Keys are also used for </a:t>
            </a:r>
            <a:r>
              <a:rPr lang="en-US" b="1" dirty="0"/>
              <a:t>digital signatures</a:t>
            </a:r>
            <a:r>
              <a:rPr lang="en-US" dirty="0"/>
              <a:t>, which can be used to authenticate a message</a:t>
            </a:r>
          </a:p>
        </p:txBody>
      </p:sp>
    </p:spTree>
    <p:extLst>
      <p:ext uri="{BB962C8B-B14F-4D97-AF65-F5344CB8AC3E}">
        <p14:creationId xmlns:p14="http://schemas.microsoft.com/office/powerpoint/2010/main" val="15646924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F49B1-D34B-6FF6-1FCC-0295A0AD94A8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Threat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6B575-8C4B-E94D-CCD7-7EBE111EED91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FEE80-C1D3-76F6-FD13-E2C0FA036322}"/>
              </a:ext>
            </a:extLst>
          </p:cNvPr>
          <p:cNvSpPr txBox="1"/>
          <p:nvPr/>
        </p:nvSpPr>
        <p:spPr>
          <a:xfrm>
            <a:off x="1059873" y="3300196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95736-B3ED-4783-CFCE-2214E44408AC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0DE0D-B83E-FDF6-47D7-39994D0CE9C9}"/>
              </a:ext>
            </a:extLst>
          </p:cNvPr>
          <p:cNvSpPr txBox="1"/>
          <p:nvPr/>
        </p:nvSpPr>
        <p:spPr>
          <a:xfrm>
            <a:off x="414130" y="988722"/>
            <a:ext cx="78983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Threat modeling is a structured approach to assessing risk and defenses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What are you building?</a:t>
            </a:r>
          </a:p>
          <a:p>
            <a:pPr marL="342900" indent="-342900">
              <a:buAutoNum type="arabicPeriod"/>
            </a:pPr>
            <a:r>
              <a:rPr lang="en-US" dirty="0"/>
              <a:t>What are the assets?</a:t>
            </a:r>
          </a:p>
          <a:p>
            <a:pPr marL="342900" indent="-342900">
              <a:buAutoNum type="arabicPeriod"/>
            </a:pPr>
            <a:r>
              <a:rPr lang="en-US" dirty="0"/>
              <a:t>What can go wrong?</a:t>
            </a:r>
          </a:p>
          <a:p>
            <a:pPr marL="342900" indent="-342900">
              <a:buAutoNum type="arabicPeriod"/>
            </a:pPr>
            <a:r>
              <a:rPr lang="en-US" dirty="0"/>
              <a:t>What should you do about those things that can go wrong?</a:t>
            </a:r>
          </a:p>
          <a:p>
            <a:pPr marL="342900" indent="-342900">
              <a:buAutoNum type="arabicPeriod"/>
            </a:pPr>
            <a:r>
              <a:rPr lang="en-US" dirty="0"/>
              <a:t>Did you do a decent job of analysis?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E553DC-E9E7-153F-D823-417C0399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581400"/>
            <a:ext cx="4933950" cy="2552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8811-C6C6-6C7B-EF59-5D3D1502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524407"/>
            <a:ext cx="551096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58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DFAF2-BF1C-7E99-FC01-85444D07244E}"/>
              </a:ext>
            </a:extLst>
          </p:cNvPr>
          <p:cNvSpPr txBox="1"/>
          <p:nvPr/>
        </p:nvSpPr>
        <p:spPr>
          <a:xfrm>
            <a:off x="36352" y="228600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CSCI 476 Course Outcomes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93AF-B1DB-CBB2-4440-08A90B225B43}"/>
              </a:ext>
            </a:extLst>
          </p:cNvPr>
          <p:cNvSpPr txBox="1"/>
          <p:nvPr/>
        </p:nvSpPr>
        <p:spPr>
          <a:xfrm>
            <a:off x="228600" y="1143000"/>
            <a:ext cx="10040378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Understand important principles of security and threats to the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CIA triad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software security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(SETUID, Shellshock, Buffer Overflow)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network/web security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(SQL Injection, XSS, TCP/IP attacks)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cryptography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 (Asymmetric, symmetric, One Way Hashing)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Given a system, develop a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threat model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, assess potential security weaknesses, and be able to think from the perspective of a threat actor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Make technical decisions during development of software with security in mind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6237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</p:txBody>
      </p:sp>
      <p:pic>
        <p:nvPicPr>
          <p:cNvPr id="8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29455136-503D-E637-E748-64E7DC13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DF9D214-A02D-87FA-69DC-647A5617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72" y="4110182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unter Lloyd">
            <a:extLst>
              <a:ext uri="{FF2B5EF4-FFF2-40B4-BE49-F238E27FC236}">
                <a16:creationId xmlns:a16="http://schemas.microsoft.com/office/drawing/2014/main" id="{1F9C44D2-705F-B567-102A-339B8DA6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971912"/>
            <a:ext cx="2255340" cy="28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2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381000" y="228600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 Basics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E876EF-F0B5-E4A4-98DE-50E723F02403}"/>
              </a:ext>
            </a:extLst>
          </p:cNvPr>
          <p:cNvSpPr/>
          <p:nvPr/>
        </p:nvSpPr>
        <p:spPr>
          <a:xfrm>
            <a:off x="5657675" y="304800"/>
            <a:ext cx="6477000" cy="556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48C69CF-F9D2-B430-D088-FBE6875A65B0}"/>
              </a:ext>
            </a:extLst>
          </p:cNvPr>
          <p:cNvSpPr/>
          <p:nvPr/>
        </p:nvSpPr>
        <p:spPr>
          <a:xfrm>
            <a:off x="5657675" y="3124200"/>
            <a:ext cx="3181526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8265C2-8308-DFBC-127D-80D54D46A847}"/>
              </a:ext>
            </a:extLst>
          </p:cNvPr>
          <p:cNvSpPr/>
          <p:nvPr/>
        </p:nvSpPr>
        <p:spPr>
          <a:xfrm>
            <a:off x="8839201" y="3106373"/>
            <a:ext cx="3295474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464319B-2204-F1F3-B91F-23F7858DE12F}"/>
              </a:ext>
            </a:extLst>
          </p:cNvPr>
          <p:cNvSpPr/>
          <p:nvPr/>
        </p:nvSpPr>
        <p:spPr>
          <a:xfrm>
            <a:off x="7220475" y="295887"/>
            <a:ext cx="3351400" cy="2819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56664-31FB-1813-A0CE-A7FF1FBB7906}"/>
              </a:ext>
            </a:extLst>
          </p:cNvPr>
          <p:cNvSpPr txBox="1"/>
          <p:nvPr/>
        </p:nvSpPr>
        <p:spPr>
          <a:xfrm>
            <a:off x="7881246" y="359058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CIA Triad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BDBB0-64E5-7B36-96DA-32E7073A4656}"/>
              </a:ext>
            </a:extLst>
          </p:cNvPr>
          <p:cNvSpPr txBox="1"/>
          <p:nvPr/>
        </p:nvSpPr>
        <p:spPr>
          <a:xfrm>
            <a:off x="704150" y="1447800"/>
            <a:ext cx="49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CIA Triad </a:t>
            </a:r>
            <a:r>
              <a:rPr lang="en-US" sz="2000" dirty="0"/>
              <a:t>is a widely accepted model for evaluating the security of a system. Consists of three important principles</a:t>
            </a:r>
          </a:p>
        </p:txBody>
      </p:sp>
    </p:spTree>
    <p:extLst>
      <p:ext uri="{BB962C8B-B14F-4D97-AF65-F5344CB8AC3E}">
        <p14:creationId xmlns:p14="http://schemas.microsoft.com/office/powerpoint/2010/main" val="3140327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8031E-86AC-4920-F76D-65F85A16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28908"/>
            <a:ext cx="3930072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9441B-B940-AF51-8C61-DCE24F92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1400"/>
            <a:ext cx="49720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7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  <a:endParaRPr lang="en-US" b="1" dirty="0"/>
          </a:p>
        </p:txBody>
      </p:sp>
      <p:pic>
        <p:nvPicPr>
          <p:cNvPr id="1026" name="Picture 2" descr="You, Me, This Brick Wall You Built Between Us - YouTube">
            <a:extLst>
              <a:ext uri="{FF2B5EF4-FFF2-40B4-BE49-F238E27FC236}">
                <a16:creationId xmlns:a16="http://schemas.microsoft.com/office/drawing/2014/main" id="{880FFAD1-18D9-BCF4-597B-3A6F1821A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5" y="3062749"/>
            <a:ext cx="3984789" cy="298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128ED-F911-601D-C30B-907D0D68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144288"/>
            <a:ext cx="7050439" cy="28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31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 Flow Hijack</a:t>
            </a:r>
            <a:r>
              <a:rPr lang="en-US" dirty="0"/>
              <a:t>- There should not be any way for an attacker to hijack the “natural flow of things”</a:t>
            </a:r>
            <a:endParaRPr lang="en-US" b="1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67EFBA0-5E27-C757-7764-B7922E95D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76600"/>
            <a:ext cx="5257800" cy="2990156"/>
          </a:xfrm>
          <a:prstGeom prst="rect">
            <a:avLst/>
          </a:prstGeom>
        </p:spPr>
      </p:pic>
      <p:pic>
        <p:nvPicPr>
          <p:cNvPr id="8" name="Graphic 7" descr="Nose with solid fill">
            <a:extLst>
              <a:ext uri="{FF2B5EF4-FFF2-40B4-BE49-F238E27FC236}">
                <a16:creationId xmlns:a16="http://schemas.microsoft.com/office/drawing/2014/main" id="{82C92F59-84DA-A3CD-81C5-C224FF96F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0" y="5391917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627D20D-BC88-E8C9-46FB-064C3011D48B}"/>
                  </a:ext>
                </a:extLst>
              </p14:cNvPr>
              <p14:cNvContentPartPr/>
              <p14:nvPr/>
            </p14:nvContentPartPr>
            <p14:xfrm>
              <a:off x="3817501" y="5913168"/>
              <a:ext cx="267120" cy="84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627D20D-BC88-E8C9-46FB-064C3011D4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1501" y="5877320"/>
                <a:ext cx="338760" cy="156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3DFA98-1D62-5F6C-5CFC-5781A391AFE5}"/>
                  </a:ext>
                </a:extLst>
              </p14:cNvPr>
              <p14:cNvContentPartPr/>
              <p14:nvPr/>
            </p14:nvContentPartPr>
            <p14:xfrm>
              <a:off x="4126381" y="5904528"/>
              <a:ext cx="280440" cy="10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3DFA98-1D62-5F6C-5CFC-5781A391AF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0381" y="5868528"/>
                <a:ext cx="352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3F8C94A-8D9E-0804-2633-F7BD740CB1B3}"/>
                  </a:ext>
                </a:extLst>
              </p14:cNvPr>
              <p14:cNvContentPartPr/>
              <p14:nvPr/>
            </p14:nvContentPartPr>
            <p14:xfrm>
              <a:off x="3812461" y="5323848"/>
              <a:ext cx="155520" cy="5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3F8C94A-8D9E-0804-2633-F7BD740CB1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6461" y="5287613"/>
                <a:ext cx="227160" cy="127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4B5DF8-1CE9-C883-F722-2C1CDA3D9607}"/>
                  </a:ext>
                </a:extLst>
              </p14:cNvPr>
              <p14:cNvContentPartPr/>
              <p14:nvPr/>
            </p14:nvContentPartPr>
            <p14:xfrm>
              <a:off x="4285861" y="5358048"/>
              <a:ext cx="77760" cy="35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4B5DF8-1CE9-C883-F722-2C1CDA3D96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9861" y="5322048"/>
                <a:ext cx="149400" cy="1069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phic 12" descr="Glasses with solid fill">
            <a:extLst>
              <a:ext uri="{FF2B5EF4-FFF2-40B4-BE49-F238E27FC236}">
                <a16:creationId xmlns:a16="http://schemas.microsoft.com/office/drawing/2014/main" id="{B57B6E35-4AE1-42C0-43BC-54D3B918F2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69181" y="5092368"/>
            <a:ext cx="914400" cy="914400"/>
          </a:xfrm>
          <a:prstGeom prst="rect">
            <a:avLst/>
          </a:prstGeom>
        </p:spPr>
      </p:pic>
      <p:pic>
        <p:nvPicPr>
          <p:cNvPr id="14" name="Graphic 13" descr="Car with solid fill">
            <a:extLst>
              <a:ext uri="{FF2B5EF4-FFF2-40B4-BE49-F238E27FC236}">
                <a16:creationId xmlns:a16="http://schemas.microsoft.com/office/drawing/2014/main" id="{35557152-A3B8-10E2-9FBC-0D2BEFECB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6092" y="4648200"/>
            <a:ext cx="588529" cy="588529"/>
          </a:xfrm>
          <a:prstGeom prst="rect">
            <a:avLst/>
          </a:prstGeom>
        </p:spPr>
      </p:pic>
      <p:pic>
        <p:nvPicPr>
          <p:cNvPr id="15" name="Graphic 14" descr="Car with solid fill">
            <a:extLst>
              <a:ext uri="{FF2B5EF4-FFF2-40B4-BE49-F238E27FC236}">
                <a16:creationId xmlns:a16="http://schemas.microsoft.com/office/drawing/2014/main" id="{6790CA28-9BF5-F434-17B5-6C1AF2652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201178">
            <a:off x="4357833" y="4915218"/>
            <a:ext cx="588529" cy="588529"/>
          </a:xfrm>
          <a:prstGeom prst="rect">
            <a:avLst/>
          </a:prstGeom>
        </p:spPr>
      </p:pic>
      <p:pic>
        <p:nvPicPr>
          <p:cNvPr id="16" name="Graphic 15" descr="Car with solid fill">
            <a:extLst>
              <a:ext uri="{FF2B5EF4-FFF2-40B4-BE49-F238E27FC236}">
                <a16:creationId xmlns:a16="http://schemas.microsoft.com/office/drawing/2014/main" id="{8AF813BF-0AD0-1741-89E1-ACA0E94FDA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4453" y="5853728"/>
            <a:ext cx="588529" cy="588529"/>
          </a:xfrm>
          <a:prstGeom prst="rect">
            <a:avLst/>
          </a:prstGeom>
        </p:spPr>
      </p:pic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75FB853-57B5-FDC3-D668-983DFE55E8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74852" y="3473215"/>
            <a:ext cx="1371600" cy="1371600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59373370-5891-E4D7-4461-9022C072CB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15000" y="3429000"/>
            <a:ext cx="1600200" cy="1600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76ED42-196F-7A22-611F-E772C0FFACBE}"/>
              </a:ext>
            </a:extLst>
          </p:cNvPr>
          <p:cNvSpPr txBox="1"/>
          <p:nvPr/>
        </p:nvSpPr>
        <p:spPr>
          <a:xfrm>
            <a:off x="5839014" y="4814500"/>
            <a:ext cx="1838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10.9.0.5</a:t>
            </a:r>
          </a:p>
          <a:p>
            <a:r>
              <a:rPr lang="en-US" dirty="0"/>
              <a:t>Client Container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53C9B-2781-B936-021B-D70108DAD802}"/>
              </a:ext>
            </a:extLst>
          </p:cNvPr>
          <p:cNvSpPr txBox="1"/>
          <p:nvPr/>
        </p:nvSpPr>
        <p:spPr>
          <a:xfrm>
            <a:off x="8350838" y="4840150"/>
            <a:ext cx="2441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10.9.0.53</a:t>
            </a:r>
          </a:p>
          <a:p>
            <a:r>
              <a:rPr lang="en-US" dirty="0"/>
              <a:t>Malicious DNS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86560B4-7B09-54AC-F8E0-96B3E0C2D8C5}"/>
                  </a:ext>
                </a:extLst>
              </p14:cNvPr>
              <p14:cNvContentPartPr/>
              <p14:nvPr/>
            </p14:nvContentPartPr>
            <p14:xfrm>
              <a:off x="7408430" y="4042474"/>
              <a:ext cx="845640" cy="342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86560B4-7B09-54AC-F8E0-96B3E0C2D8C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90790" y="4024474"/>
                <a:ext cx="8812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09CC2F3-66D0-0002-742C-764AB23AF3C9}"/>
                  </a:ext>
                </a:extLst>
              </p14:cNvPr>
              <p14:cNvContentPartPr/>
              <p14:nvPr/>
            </p14:nvContentPartPr>
            <p14:xfrm>
              <a:off x="9733310" y="4060834"/>
              <a:ext cx="903240" cy="316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09CC2F3-66D0-0002-742C-764AB23AF3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15310" y="4043194"/>
                <a:ext cx="938880" cy="3520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D1AE28F-AF8F-FDA9-ED43-3A5F4B75493C}"/>
              </a:ext>
            </a:extLst>
          </p:cNvPr>
          <p:cNvSpPr txBox="1"/>
          <p:nvPr/>
        </p:nvSpPr>
        <p:spPr>
          <a:xfrm>
            <a:off x="10764664" y="396238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Malicious Website</a:t>
            </a:r>
          </a:p>
        </p:txBody>
      </p:sp>
    </p:spTree>
    <p:extLst>
      <p:ext uri="{BB962C8B-B14F-4D97-AF65-F5344CB8AC3E}">
        <p14:creationId xmlns:p14="http://schemas.microsoft.com/office/powerpoint/2010/main" val="39270391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 Flow Hijack</a:t>
            </a:r>
            <a:r>
              <a:rPr lang="en-US" dirty="0"/>
              <a:t>- There should not be any way for an attacker to hijack the “natural flow of things”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Privilege- </a:t>
            </a:r>
            <a:r>
              <a:rPr lang="en-US" dirty="0"/>
              <a:t>Privilege is a very powerful mechanism. We should never give more privilege than needed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C42D8-DD12-92FB-38D2-76A6E354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38600"/>
            <a:ext cx="1676400" cy="1776331"/>
          </a:xfrm>
          <a:prstGeom prst="rect">
            <a:avLst/>
          </a:prstGeom>
        </p:spPr>
      </p:pic>
      <p:pic>
        <p:nvPicPr>
          <p:cNvPr id="2050" name="Picture 2" descr="Vertical Privilege Escalation in Facebook's Workplace! - Shubham Chaskar">
            <a:extLst>
              <a:ext uri="{FF2B5EF4-FFF2-40B4-BE49-F238E27FC236}">
                <a16:creationId xmlns:a16="http://schemas.microsoft.com/office/drawing/2014/main" id="{0C2EAC4D-4F9A-655C-1470-456841B8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45381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372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 Flow Hijack</a:t>
            </a:r>
            <a:r>
              <a:rPr lang="en-US" dirty="0"/>
              <a:t>- There should not be any way for an attacker to hijack the “natural flow of things”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Privilege- </a:t>
            </a:r>
            <a:r>
              <a:rPr lang="en-US" dirty="0"/>
              <a:t>Privilege is a very powerful mechanism. We should never give more privilege than needed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Usability-</a:t>
            </a:r>
            <a:r>
              <a:rPr lang="en-US" dirty="0"/>
              <a:t> Security and software should be useable. Too much security will push people away</a:t>
            </a:r>
            <a:endParaRPr lang="en-US" b="1" dirty="0"/>
          </a:p>
        </p:txBody>
      </p:sp>
      <p:pic>
        <p:nvPicPr>
          <p:cNvPr id="3074" name="Picture 2" descr="Yelling Man Stock Photo - Download Image Now - Computer Monitor, Men,  Screaming - iStock">
            <a:extLst>
              <a:ext uri="{FF2B5EF4-FFF2-40B4-BE49-F238E27FC236}">
                <a16:creationId xmlns:a16="http://schemas.microsoft.com/office/drawing/2014/main" id="{21CE0A14-DBA0-436C-4773-8CE6B2E75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99770"/>
            <a:ext cx="3180575" cy="210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69B303B-43B2-BCE7-0BA3-ECC78393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81677"/>
            <a:ext cx="2194101" cy="219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uo Mobile - Apps on Google Play">
            <a:extLst>
              <a:ext uri="{FF2B5EF4-FFF2-40B4-BE49-F238E27FC236}">
                <a16:creationId xmlns:a16="http://schemas.microsoft.com/office/drawing/2014/main" id="{29463075-0CCE-9B17-8553-0B9875FB8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77" y="4224450"/>
            <a:ext cx="1985309" cy="198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1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3193" y="741832"/>
            <a:ext cx="10896600" cy="443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 Flow Hijack</a:t>
            </a:r>
            <a:r>
              <a:rPr lang="en-US" dirty="0"/>
              <a:t>- There should not be any way for an attacker to hijack the “natural flow of things”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Privilege- </a:t>
            </a:r>
            <a:r>
              <a:rPr lang="en-US" dirty="0"/>
              <a:t>Privilege is a very powerful mechanism. We should never give more privilege than needed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Usability-</a:t>
            </a:r>
            <a:r>
              <a:rPr lang="en-US" dirty="0"/>
              <a:t> Security and software should be useable. Too much security will push people away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Layering- </a:t>
            </a:r>
            <a:r>
              <a:rPr lang="en-US" dirty="0"/>
              <a:t>Security should be happening at multiple layers </a:t>
            </a:r>
          </a:p>
          <a:p>
            <a:pPr>
              <a:lnSpc>
                <a:spcPct val="200000"/>
              </a:lnSpc>
            </a:pPr>
            <a:r>
              <a:rPr lang="en-US" dirty="0"/>
              <a:t>     (Firewall </a:t>
            </a:r>
            <a:r>
              <a:rPr lang="en-US" dirty="0">
                <a:sym typeface="Wingdings" panose="05000000000000000000" pitchFamily="2" charset="2"/>
              </a:rPr>
              <a:t> Input Sanitization  Authentication  Antivirus Scanner)</a:t>
            </a:r>
            <a:endParaRPr lang="en-US" b="1" dirty="0"/>
          </a:p>
        </p:txBody>
      </p:sp>
      <p:pic>
        <p:nvPicPr>
          <p:cNvPr id="4098" name="Picture 2" descr="How To Store Onions So They Last Longer">
            <a:extLst>
              <a:ext uri="{FF2B5EF4-FFF2-40B4-BE49-F238E27FC236}">
                <a16:creationId xmlns:a16="http://schemas.microsoft.com/office/drawing/2014/main" id="{BA6E25AD-F46C-07D8-48C6-A8947702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395319"/>
            <a:ext cx="2542382" cy="16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668017-5C0A-F140-618F-2F759C3259BB}"/>
              </a:ext>
            </a:extLst>
          </p:cNvPr>
          <p:cNvSpPr txBox="1"/>
          <p:nvPr/>
        </p:nvSpPr>
        <p:spPr>
          <a:xfrm>
            <a:off x="381000" y="5564057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Countermeasures exist, but are they effective? And are they enabled?</a:t>
            </a:r>
          </a:p>
        </p:txBody>
      </p:sp>
    </p:spTree>
    <p:extLst>
      <p:ext uri="{BB962C8B-B14F-4D97-AF65-F5344CB8AC3E}">
        <p14:creationId xmlns:p14="http://schemas.microsoft.com/office/powerpoint/2010/main" val="1751387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3193" y="741832"/>
            <a:ext cx="10896600" cy="443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 Flow Hijack</a:t>
            </a:r>
            <a:r>
              <a:rPr lang="en-US" dirty="0"/>
              <a:t>- There should not be any way for an attacker to hijack the “natural flow of things”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Privilege- </a:t>
            </a:r>
            <a:r>
              <a:rPr lang="en-US" dirty="0"/>
              <a:t>Privilege is a very powerful mechanism. We should never give more privilege than needed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Usability-</a:t>
            </a:r>
            <a:r>
              <a:rPr lang="en-US" dirty="0"/>
              <a:t> Security and software should be useable. Too much security will push people away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Layering- </a:t>
            </a:r>
            <a:r>
              <a:rPr lang="en-US" dirty="0"/>
              <a:t>Security should be happening at multiple layers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There be monsters- </a:t>
            </a:r>
            <a:r>
              <a:rPr lang="en-US" dirty="0"/>
              <a:t>Vulnerabilities exist, and there will always be people that will try to exploit them</a:t>
            </a:r>
          </a:p>
        </p:txBody>
      </p:sp>
      <p:pic>
        <p:nvPicPr>
          <p:cNvPr id="5122" name="Picture 2" descr="Speculative Faith articles: Here There Be Monsters...">
            <a:extLst>
              <a:ext uri="{FF2B5EF4-FFF2-40B4-BE49-F238E27FC236}">
                <a16:creationId xmlns:a16="http://schemas.microsoft.com/office/drawing/2014/main" id="{16336C54-1E13-4F38-EBB7-D781A804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13419"/>
            <a:ext cx="204951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ILLLLLLLL!">
            <a:extLst>
              <a:ext uri="{FF2B5EF4-FFF2-40B4-BE49-F238E27FC236}">
                <a16:creationId xmlns:a16="http://schemas.microsoft.com/office/drawing/2014/main" id="{6E038BB6-2368-A2BB-18EA-30C68A4EC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36" y="5280251"/>
            <a:ext cx="1604963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501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F8CFA-5832-AA98-E71F-2B124F9DB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08F78C1-88F1-0BE9-08F2-7799A80910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B2F6D9-A6F8-43D5-9AB5-DD50E258B1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5A95FC-9BC3-3321-059F-51BA856E054A}"/>
              </a:ext>
            </a:extLst>
          </p:cNvPr>
          <p:cNvSpPr txBox="1"/>
          <p:nvPr/>
        </p:nvSpPr>
        <p:spPr>
          <a:xfrm>
            <a:off x="4191000" y="1329534"/>
            <a:ext cx="32512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  (ZERO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25D07-E160-7338-9388-1B8687AEB932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1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2ECD21E3-7294-3D04-A82D-863E5DEA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ow To Clean Ransomware From Your Computer? | Comodo">
            <a:extLst>
              <a:ext uri="{FF2B5EF4-FFF2-40B4-BE49-F238E27FC236}">
                <a16:creationId xmlns:a16="http://schemas.microsoft.com/office/drawing/2014/main" id="{8FDBCC65-8072-1F49-F75C-A1408809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hey Fly Now | Know Your Meme">
            <a:extLst>
              <a:ext uri="{FF2B5EF4-FFF2-40B4-BE49-F238E27FC236}">
                <a16:creationId xmlns:a16="http://schemas.microsoft.com/office/drawing/2014/main" id="{A2DE5CFC-2A39-7256-E63E-5BF2EDD6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88" y="3040712"/>
            <a:ext cx="3242915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angerous &quot;Log4j&quot; security vulnerability affects everything from Apple to  Minecraft">
            <a:extLst>
              <a:ext uri="{FF2B5EF4-FFF2-40B4-BE49-F238E27FC236}">
                <a16:creationId xmlns:a16="http://schemas.microsoft.com/office/drawing/2014/main" id="{65E2A471-0E5C-EB8B-195E-0875396F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56" y="2780931"/>
            <a:ext cx="3242914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79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24904-1048-D8EF-AC6B-A4E4DCD3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676400"/>
            <a:ext cx="8715483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5DF4C-C432-5CFB-2B24-8AAA5E618762}"/>
              </a:ext>
            </a:extLst>
          </p:cNvPr>
          <p:cNvSpPr txBox="1"/>
          <p:nvPr/>
        </p:nvSpPr>
        <p:spPr>
          <a:xfrm>
            <a:off x="8077200" y="440871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- Matt </a:t>
            </a:r>
            <a:r>
              <a:rPr lang="en-US" i="1" dirty="0" err="1"/>
              <a:t>Revelle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80891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EA82E-79C5-2F78-41B9-F4E787FF57E4}"/>
              </a:ext>
            </a:extLst>
          </p:cNvPr>
          <p:cNvSpPr txBox="1"/>
          <p:nvPr/>
        </p:nvSpPr>
        <p:spPr>
          <a:xfrm>
            <a:off x="609600" y="13716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Humans will always be the </a:t>
            </a:r>
            <a:r>
              <a:rPr lang="en-US" sz="3200" b="1" dirty="0"/>
              <a:t>weakest</a:t>
            </a:r>
            <a:r>
              <a:rPr lang="en-US" sz="3200" dirty="0"/>
              <a:t> link.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Social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Writing bad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Physical Security is also important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687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381000" y="228600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 Basics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E876EF-F0B5-E4A4-98DE-50E723F02403}"/>
              </a:ext>
            </a:extLst>
          </p:cNvPr>
          <p:cNvSpPr/>
          <p:nvPr/>
        </p:nvSpPr>
        <p:spPr>
          <a:xfrm>
            <a:off x="5657675" y="304800"/>
            <a:ext cx="6477000" cy="556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48C69CF-F9D2-B430-D088-FBE6875A65B0}"/>
              </a:ext>
            </a:extLst>
          </p:cNvPr>
          <p:cNvSpPr/>
          <p:nvPr/>
        </p:nvSpPr>
        <p:spPr>
          <a:xfrm>
            <a:off x="5657675" y="3124200"/>
            <a:ext cx="3181526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8265C2-8308-DFBC-127D-80D54D46A847}"/>
              </a:ext>
            </a:extLst>
          </p:cNvPr>
          <p:cNvSpPr/>
          <p:nvPr/>
        </p:nvSpPr>
        <p:spPr>
          <a:xfrm>
            <a:off x="8839201" y="3106373"/>
            <a:ext cx="3295474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464319B-2204-F1F3-B91F-23F7858DE12F}"/>
              </a:ext>
            </a:extLst>
          </p:cNvPr>
          <p:cNvSpPr/>
          <p:nvPr/>
        </p:nvSpPr>
        <p:spPr>
          <a:xfrm>
            <a:off x="7220475" y="295887"/>
            <a:ext cx="3351400" cy="2819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56664-31FB-1813-A0CE-A7FF1FBB7906}"/>
              </a:ext>
            </a:extLst>
          </p:cNvPr>
          <p:cNvSpPr txBox="1"/>
          <p:nvPr/>
        </p:nvSpPr>
        <p:spPr>
          <a:xfrm>
            <a:off x="7881246" y="359058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CIA Triad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BDBB0-64E5-7B36-96DA-32E7073A4656}"/>
              </a:ext>
            </a:extLst>
          </p:cNvPr>
          <p:cNvSpPr txBox="1"/>
          <p:nvPr/>
        </p:nvSpPr>
        <p:spPr>
          <a:xfrm>
            <a:off x="704150" y="1447800"/>
            <a:ext cx="49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CIA Triad </a:t>
            </a:r>
            <a:r>
              <a:rPr lang="en-US" sz="2000" dirty="0"/>
              <a:t>is a widely accepted model for evaluating the security of a system. Consists of three important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65E96-A5C0-22DA-8B5A-234343240211}"/>
              </a:ext>
            </a:extLst>
          </p:cNvPr>
          <p:cNvSpPr txBox="1"/>
          <p:nvPr/>
        </p:nvSpPr>
        <p:spPr>
          <a:xfrm>
            <a:off x="707951" y="2776810"/>
            <a:ext cx="62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dirty="0"/>
              <a:t>onfidentiality- protection from </a:t>
            </a:r>
            <a:r>
              <a:rPr lang="en-US" sz="2000" b="1" dirty="0"/>
              <a:t>unauthorized access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EFA1F-8798-E79A-5849-9D39DCE6D1EA}"/>
              </a:ext>
            </a:extLst>
          </p:cNvPr>
          <p:cNvSpPr txBox="1"/>
          <p:nvPr/>
        </p:nvSpPr>
        <p:spPr>
          <a:xfrm>
            <a:off x="8498469" y="808378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5DA7D-F296-2032-9B0F-AA9AC8937640}"/>
              </a:ext>
            </a:extLst>
          </p:cNvPr>
          <p:cNvSpPr txBox="1"/>
          <p:nvPr/>
        </p:nvSpPr>
        <p:spPr>
          <a:xfrm>
            <a:off x="8153676" y="2030536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confidentiality</a:t>
            </a:r>
          </a:p>
        </p:txBody>
      </p:sp>
      <p:pic>
        <p:nvPicPr>
          <p:cNvPr id="18" name="Graphic 17" descr="Lock with solid fill">
            <a:extLst>
              <a:ext uri="{FF2B5EF4-FFF2-40B4-BE49-F238E27FC236}">
                <a16:creationId xmlns:a16="http://schemas.microsoft.com/office/drawing/2014/main" id="{8F0B9449-ED69-3734-D367-1B32FB27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8264" y="2329836"/>
            <a:ext cx="740995" cy="7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42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2819400" y="29198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What’s next?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F660D-83DB-3263-19A4-DD7E7EFF1E5C}"/>
              </a:ext>
            </a:extLst>
          </p:cNvPr>
          <p:cNvSpPr txBox="1"/>
          <p:nvPr/>
        </p:nvSpPr>
        <p:spPr>
          <a:xfrm>
            <a:off x="457200" y="838200"/>
            <a:ext cx="5513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Cybersecurity Newsletters +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 Readings (</a:t>
            </a:r>
            <a:r>
              <a:rPr lang="en-US" dirty="0">
                <a:hlinkClick r:id="rId3"/>
              </a:rPr>
              <a:t>https://www.darkreading.com/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Schneier</a:t>
            </a:r>
            <a:r>
              <a:rPr lang="en-US" dirty="0"/>
              <a:t> on Security (</a:t>
            </a:r>
            <a:r>
              <a:rPr lang="en-US" dirty="0">
                <a:hlinkClick r:id="rId4"/>
              </a:rPr>
              <a:t>https://www.schneier.com/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Hacker News (</a:t>
            </a:r>
            <a:r>
              <a:rPr lang="en-US" dirty="0">
                <a:hlinkClick r:id="rId5"/>
              </a:rPr>
              <a:t>https://thehackernews.com/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F99F4-D11C-3CD1-62A9-474AF581C252}"/>
              </a:ext>
            </a:extLst>
          </p:cNvPr>
          <p:cNvSpPr txBox="1"/>
          <p:nvPr/>
        </p:nvSpPr>
        <p:spPr>
          <a:xfrm>
            <a:off x="457200" y="2362200"/>
            <a:ext cx="4083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Cybersecurity Certificate and trainings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CompTIA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CySa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ISC2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4D183-6117-86B6-D6AE-FD2F9C6589CA}"/>
              </a:ext>
            </a:extLst>
          </p:cNvPr>
          <p:cNvSpPr txBox="1"/>
          <p:nvPr/>
        </p:nvSpPr>
        <p:spPr>
          <a:xfrm>
            <a:off x="381000" y="4388584"/>
            <a:ext cx="45304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Cybersecurity-related Classes at MSU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CSCI 466 – Networks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CSCI 460 – Operating Systems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CSCI 351 – System Administration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CSCI 5XX – Intro to Malware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9D89E-D8CC-87D6-7D45-A634C4538FF7}"/>
              </a:ext>
            </a:extLst>
          </p:cNvPr>
          <p:cNvSpPr txBox="1"/>
          <p:nvPr/>
        </p:nvSpPr>
        <p:spPr>
          <a:xfrm>
            <a:off x="7620000" y="1436132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aware of new vulnerabilities, new attacks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0161E-D900-D0C6-E713-D025017DEFD7}"/>
              </a:ext>
            </a:extLst>
          </p:cNvPr>
          <p:cNvSpPr txBox="1"/>
          <p:nvPr/>
        </p:nvSpPr>
        <p:spPr>
          <a:xfrm>
            <a:off x="7608606" y="3719265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hope</a:t>
            </a:r>
          </a:p>
        </p:txBody>
      </p:sp>
    </p:spTree>
    <p:extLst>
      <p:ext uri="{BB962C8B-B14F-4D97-AF65-F5344CB8AC3E}">
        <p14:creationId xmlns:p14="http://schemas.microsoft.com/office/powerpoint/2010/main" val="237979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5271-C32D-8A11-A1E0-FF7D896B39D6}"/>
              </a:ext>
            </a:extLst>
          </p:cNvPr>
          <p:cNvSpPr txBox="1"/>
          <p:nvPr/>
        </p:nvSpPr>
        <p:spPr>
          <a:xfrm>
            <a:off x="457200" y="1007881"/>
            <a:ext cx="777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class has been a blast to teach. Thank you for your patience, flexibility, kindness, and for laughing at my jokes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 hope you enjoyed this class, and I hope the stuff you learned will be helpful in your career/future classes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If I can be of assistance to you for anything in the future (reference, advising, support), please let me know!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4F078-48BF-F631-EC35-222C797BD761}"/>
              </a:ext>
            </a:extLst>
          </p:cNvPr>
          <p:cNvSpPr txBox="1"/>
          <p:nvPr/>
        </p:nvSpPr>
        <p:spPr>
          <a:xfrm>
            <a:off x="3124200" y="4924187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with me on LinkedIn! </a:t>
            </a:r>
          </a:p>
          <a:p>
            <a:r>
              <a:rPr lang="en-US" b="1" dirty="0"/>
              <a:t>If you find a job in cybersecurity, </a:t>
            </a:r>
            <a:r>
              <a:rPr lang="en-US" b="1" i="1" dirty="0"/>
              <a:t>please</a:t>
            </a:r>
            <a:r>
              <a:rPr lang="en-US" b="1" dirty="0"/>
              <a:t> keep in touch!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DE93CF-9CC4-9BA6-80EE-BF49598A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0" y="4653251"/>
            <a:ext cx="2630434" cy="1721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9D132B-F10C-8A57-A5A8-D252DEA5DFA7}"/>
              </a:ext>
            </a:extLst>
          </p:cNvPr>
          <p:cNvSpPr txBox="1"/>
          <p:nvPr/>
        </p:nvSpPr>
        <p:spPr>
          <a:xfrm>
            <a:off x="113211" y="4218678"/>
            <a:ext cx="2127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 will be teaching CSCI 132 and CSCI 232 next semester</a:t>
            </a:r>
          </a:p>
        </p:txBody>
      </p:sp>
      <p:pic>
        <p:nvPicPr>
          <p:cNvPr id="15" name="Picture 2" descr="Montana State University | university system, Montana, United States |  Britannica">
            <a:extLst>
              <a:ext uri="{FF2B5EF4-FFF2-40B4-BE49-F238E27FC236}">
                <a16:creationId xmlns:a16="http://schemas.microsoft.com/office/drawing/2014/main" id="{5C05A155-9D26-1B6B-8E27-D20B2FEE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567" y="77511"/>
            <a:ext cx="3363993" cy="41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10 Easy &amp; Meaningful Ways to Honor Your 2022 Graduates | ACST">
            <a:extLst>
              <a:ext uri="{FF2B5EF4-FFF2-40B4-BE49-F238E27FC236}">
                <a16:creationId xmlns:a16="http://schemas.microsoft.com/office/drawing/2014/main" id="{29F28A73-9F2A-C605-2C8D-E949097D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61" y="4989043"/>
            <a:ext cx="1828800" cy="10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37F235-5D7C-749F-2518-E92FFB1CD1E2}"/>
              </a:ext>
            </a:extLst>
          </p:cNvPr>
          <p:cNvSpPr txBox="1"/>
          <p:nvPr/>
        </p:nvSpPr>
        <p:spPr>
          <a:xfrm>
            <a:off x="9018961" y="4924187"/>
            <a:ext cx="3081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Congrats to those that are graduating next weekend! I hope you find a job that you love!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B567-9E9B-AECD-A25C-956E142E4311}"/>
              </a:ext>
            </a:extLst>
          </p:cNvPr>
          <p:cNvSpPr txBox="1"/>
          <p:nvPr/>
        </p:nvSpPr>
        <p:spPr>
          <a:xfrm>
            <a:off x="-2971800" y="11868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446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381000" y="228600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 Basics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E876EF-F0B5-E4A4-98DE-50E723F02403}"/>
              </a:ext>
            </a:extLst>
          </p:cNvPr>
          <p:cNvSpPr/>
          <p:nvPr/>
        </p:nvSpPr>
        <p:spPr>
          <a:xfrm>
            <a:off x="5657675" y="304800"/>
            <a:ext cx="6477000" cy="556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48C69CF-F9D2-B430-D088-FBE6875A65B0}"/>
              </a:ext>
            </a:extLst>
          </p:cNvPr>
          <p:cNvSpPr/>
          <p:nvPr/>
        </p:nvSpPr>
        <p:spPr>
          <a:xfrm>
            <a:off x="5657675" y="3124200"/>
            <a:ext cx="3181526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8265C2-8308-DFBC-127D-80D54D46A847}"/>
              </a:ext>
            </a:extLst>
          </p:cNvPr>
          <p:cNvSpPr/>
          <p:nvPr/>
        </p:nvSpPr>
        <p:spPr>
          <a:xfrm>
            <a:off x="8839201" y="3106373"/>
            <a:ext cx="3295474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464319B-2204-F1F3-B91F-23F7858DE12F}"/>
              </a:ext>
            </a:extLst>
          </p:cNvPr>
          <p:cNvSpPr/>
          <p:nvPr/>
        </p:nvSpPr>
        <p:spPr>
          <a:xfrm>
            <a:off x="7220475" y="295887"/>
            <a:ext cx="3351400" cy="2819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56664-31FB-1813-A0CE-A7FF1FBB7906}"/>
              </a:ext>
            </a:extLst>
          </p:cNvPr>
          <p:cNvSpPr txBox="1"/>
          <p:nvPr/>
        </p:nvSpPr>
        <p:spPr>
          <a:xfrm>
            <a:off x="7881246" y="3590586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CIA Triad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BDBB0-64E5-7B36-96DA-32E7073A4656}"/>
              </a:ext>
            </a:extLst>
          </p:cNvPr>
          <p:cNvSpPr txBox="1"/>
          <p:nvPr/>
        </p:nvSpPr>
        <p:spPr>
          <a:xfrm>
            <a:off x="704150" y="1447800"/>
            <a:ext cx="49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CIA Triad </a:t>
            </a:r>
            <a:r>
              <a:rPr lang="en-US" sz="2000" dirty="0"/>
              <a:t>is a widely accepted model for evaluating the security of a system. Consists of three important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65E96-A5C0-22DA-8B5A-234343240211}"/>
              </a:ext>
            </a:extLst>
          </p:cNvPr>
          <p:cNvSpPr txBox="1"/>
          <p:nvPr/>
        </p:nvSpPr>
        <p:spPr>
          <a:xfrm>
            <a:off x="707951" y="2776810"/>
            <a:ext cx="62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dirty="0"/>
              <a:t>onfidentiality- protection from </a:t>
            </a:r>
            <a:r>
              <a:rPr lang="en-US" sz="2000" b="1" dirty="0"/>
              <a:t>unauthorized access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EFA1F-8798-E79A-5849-9D39DCE6D1EA}"/>
              </a:ext>
            </a:extLst>
          </p:cNvPr>
          <p:cNvSpPr txBox="1"/>
          <p:nvPr/>
        </p:nvSpPr>
        <p:spPr>
          <a:xfrm>
            <a:off x="8498469" y="808378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5DA7D-F296-2032-9B0F-AA9AC8937640}"/>
              </a:ext>
            </a:extLst>
          </p:cNvPr>
          <p:cNvSpPr txBox="1"/>
          <p:nvPr/>
        </p:nvSpPr>
        <p:spPr>
          <a:xfrm>
            <a:off x="8153676" y="2030536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confidentiality</a:t>
            </a:r>
          </a:p>
        </p:txBody>
      </p:sp>
      <p:pic>
        <p:nvPicPr>
          <p:cNvPr id="18" name="Graphic 17" descr="Lock with solid fill">
            <a:extLst>
              <a:ext uri="{FF2B5EF4-FFF2-40B4-BE49-F238E27FC236}">
                <a16:creationId xmlns:a16="http://schemas.microsoft.com/office/drawing/2014/main" id="{8F0B9449-ED69-3734-D367-1B32FB27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8264" y="2329836"/>
            <a:ext cx="740995" cy="740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0B9F8-D973-75B7-F963-6DB6297B2153}"/>
              </a:ext>
            </a:extLst>
          </p:cNvPr>
          <p:cNvSpPr txBox="1"/>
          <p:nvPr/>
        </p:nvSpPr>
        <p:spPr>
          <a:xfrm>
            <a:off x="711141" y="3429000"/>
            <a:ext cx="6149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</a:t>
            </a:r>
            <a:r>
              <a:rPr lang="en-US" sz="2000" dirty="0"/>
              <a:t>ntegrity- protection from unauthorized modifications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DEAAD-12BC-3477-D5B9-B188B390B169}"/>
              </a:ext>
            </a:extLst>
          </p:cNvPr>
          <p:cNvSpPr txBox="1"/>
          <p:nvPr/>
        </p:nvSpPr>
        <p:spPr>
          <a:xfrm>
            <a:off x="6976014" y="3590586"/>
            <a:ext cx="4203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I</a:t>
            </a:r>
            <a:endParaRPr lang="en-US" dirty="0"/>
          </a:p>
        </p:txBody>
      </p:sp>
      <p:pic>
        <p:nvPicPr>
          <p:cNvPr id="19" name="Graphic 18" descr="Pencil outline">
            <a:extLst>
              <a:ext uri="{FF2B5EF4-FFF2-40B4-BE49-F238E27FC236}">
                <a16:creationId xmlns:a16="http://schemas.microsoft.com/office/drawing/2014/main" id="{EEB622BA-8DCC-9E85-CBDF-5DCDC86C3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3590" y="5028785"/>
            <a:ext cx="819170" cy="819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7FA237-A42A-D2C0-729D-6507C0AB85AE}"/>
              </a:ext>
            </a:extLst>
          </p:cNvPr>
          <p:cNvSpPr txBox="1"/>
          <p:nvPr/>
        </p:nvSpPr>
        <p:spPr>
          <a:xfrm>
            <a:off x="6795237" y="4640008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integrity</a:t>
            </a:r>
          </a:p>
        </p:txBody>
      </p:sp>
    </p:spTree>
    <p:extLst>
      <p:ext uri="{BB962C8B-B14F-4D97-AF65-F5344CB8AC3E}">
        <p14:creationId xmlns:p14="http://schemas.microsoft.com/office/powerpoint/2010/main" val="1841254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22F667-39EB-D346-7F97-38B77BBED7F2}"/>
              </a:ext>
            </a:extLst>
          </p:cNvPr>
          <p:cNvSpPr txBox="1"/>
          <p:nvPr/>
        </p:nvSpPr>
        <p:spPr>
          <a:xfrm>
            <a:off x="381000" y="228600"/>
            <a:ext cx="2640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Security Basics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AE876EF-F0B5-E4A4-98DE-50E723F02403}"/>
              </a:ext>
            </a:extLst>
          </p:cNvPr>
          <p:cNvSpPr/>
          <p:nvPr/>
        </p:nvSpPr>
        <p:spPr>
          <a:xfrm>
            <a:off x="5784280" y="281402"/>
            <a:ext cx="6477000" cy="5562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48C69CF-F9D2-B430-D088-FBE6875A65B0}"/>
              </a:ext>
            </a:extLst>
          </p:cNvPr>
          <p:cNvSpPr/>
          <p:nvPr/>
        </p:nvSpPr>
        <p:spPr>
          <a:xfrm>
            <a:off x="5784280" y="3100802"/>
            <a:ext cx="3181526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8265C2-8308-DFBC-127D-80D54D46A847}"/>
              </a:ext>
            </a:extLst>
          </p:cNvPr>
          <p:cNvSpPr/>
          <p:nvPr/>
        </p:nvSpPr>
        <p:spPr>
          <a:xfrm>
            <a:off x="8965806" y="3082975"/>
            <a:ext cx="3295474" cy="27432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464319B-2204-F1F3-B91F-23F7858DE12F}"/>
              </a:ext>
            </a:extLst>
          </p:cNvPr>
          <p:cNvSpPr/>
          <p:nvPr/>
        </p:nvSpPr>
        <p:spPr>
          <a:xfrm>
            <a:off x="7347080" y="272489"/>
            <a:ext cx="3351400" cy="28194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56664-31FB-1813-A0CE-A7FF1FBB7906}"/>
              </a:ext>
            </a:extLst>
          </p:cNvPr>
          <p:cNvSpPr txBox="1"/>
          <p:nvPr/>
        </p:nvSpPr>
        <p:spPr>
          <a:xfrm>
            <a:off x="8007851" y="3567188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CIA Triad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2BDBB0-64E5-7B36-96DA-32E7073A4656}"/>
              </a:ext>
            </a:extLst>
          </p:cNvPr>
          <p:cNvSpPr txBox="1"/>
          <p:nvPr/>
        </p:nvSpPr>
        <p:spPr>
          <a:xfrm>
            <a:off x="704150" y="1447800"/>
            <a:ext cx="49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CIA Triad </a:t>
            </a:r>
            <a:r>
              <a:rPr lang="en-US" sz="2000" dirty="0"/>
              <a:t>is a widely accepted model for evaluating the security of a system. Consists of three important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65E96-A5C0-22DA-8B5A-234343240211}"/>
              </a:ext>
            </a:extLst>
          </p:cNvPr>
          <p:cNvSpPr txBox="1"/>
          <p:nvPr/>
        </p:nvSpPr>
        <p:spPr>
          <a:xfrm>
            <a:off x="707951" y="2776810"/>
            <a:ext cx="62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</a:t>
            </a:r>
            <a:r>
              <a:rPr lang="en-US" sz="2000" dirty="0"/>
              <a:t>onfidentiality- protection from </a:t>
            </a:r>
            <a:r>
              <a:rPr lang="en-US" sz="2000" b="1" dirty="0"/>
              <a:t>unauthorized access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EFA1F-8798-E79A-5849-9D39DCE6D1EA}"/>
              </a:ext>
            </a:extLst>
          </p:cNvPr>
          <p:cNvSpPr txBox="1"/>
          <p:nvPr/>
        </p:nvSpPr>
        <p:spPr>
          <a:xfrm>
            <a:off x="8625074" y="881371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5DA7D-F296-2032-9B0F-AA9AC8937640}"/>
              </a:ext>
            </a:extLst>
          </p:cNvPr>
          <p:cNvSpPr txBox="1"/>
          <p:nvPr/>
        </p:nvSpPr>
        <p:spPr>
          <a:xfrm>
            <a:off x="8280281" y="2007138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confidentiality</a:t>
            </a:r>
          </a:p>
        </p:txBody>
      </p:sp>
      <p:pic>
        <p:nvPicPr>
          <p:cNvPr id="18" name="Graphic 17" descr="Lock with solid fill">
            <a:extLst>
              <a:ext uri="{FF2B5EF4-FFF2-40B4-BE49-F238E27FC236}">
                <a16:creationId xmlns:a16="http://schemas.microsoft.com/office/drawing/2014/main" id="{8F0B9449-ED69-3734-D367-1B32FB27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4869" y="2306438"/>
            <a:ext cx="740995" cy="740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0B9F8-D973-75B7-F963-6DB6297B2153}"/>
              </a:ext>
            </a:extLst>
          </p:cNvPr>
          <p:cNvSpPr txBox="1"/>
          <p:nvPr/>
        </p:nvSpPr>
        <p:spPr>
          <a:xfrm>
            <a:off x="711141" y="3429000"/>
            <a:ext cx="6445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</a:t>
            </a:r>
            <a:r>
              <a:rPr lang="en-US" sz="2000" dirty="0"/>
              <a:t>ntegrity- protection from </a:t>
            </a:r>
            <a:r>
              <a:rPr lang="en-US" sz="2000" b="1" dirty="0"/>
              <a:t>unauthorized modifications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BDEAAD-12BC-3477-D5B9-B188B390B169}"/>
              </a:ext>
            </a:extLst>
          </p:cNvPr>
          <p:cNvSpPr txBox="1"/>
          <p:nvPr/>
        </p:nvSpPr>
        <p:spPr>
          <a:xfrm>
            <a:off x="7102619" y="3567188"/>
            <a:ext cx="4203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I</a:t>
            </a:r>
            <a:endParaRPr lang="en-US" dirty="0"/>
          </a:p>
        </p:txBody>
      </p:sp>
      <p:pic>
        <p:nvPicPr>
          <p:cNvPr id="19" name="Graphic 18" descr="Pencil outline">
            <a:extLst>
              <a:ext uri="{FF2B5EF4-FFF2-40B4-BE49-F238E27FC236}">
                <a16:creationId xmlns:a16="http://schemas.microsoft.com/office/drawing/2014/main" id="{EEB622BA-8DCC-9E85-CBDF-5DCDC86C3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0195" y="5005387"/>
            <a:ext cx="819170" cy="8191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7FA237-A42A-D2C0-729D-6507C0AB85AE}"/>
              </a:ext>
            </a:extLst>
          </p:cNvPr>
          <p:cNvSpPr txBox="1"/>
          <p:nvPr/>
        </p:nvSpPr>
        <p:spPr>
          <a:xfrm>
            <a:off x="6921842" y="4616610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integrity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B067-BFF2-22B9-CB31-A6D4F778C7A5}"/>
              </a:ext>
            </a:extLst>
          </p:cNvPr>
          <p:cNvSpPr txBox="1"/>
          <p:nvPr/>
        </p:nvSpPr>
        <p:spPr>
          <a:xfrm>
            <a:off x="704150" y="4110606"/>
            <a:ext cx="4907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</a:t>
            </a:r>
            <a:r>
              <a:rPr lang="en-US" sz="2000" dirty="0"/>
              <a:t>vailability- protection from </a:t>
            </a:r>
            <a:r>
              <a:rPr lang="en-US" sz="2000" b="1" dirty="0"/>
              <a:t>interruption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1F24C7-819A-BBF8-DC93-3FB5D2B2CFAF}"/>
              </a:ext>
            </a:extLst>
          </p:cNvPr>
          <p:cNvSpPr txBox="1"/>
          <p:nvPr/>
        </p:nvSpPr>
        <p:spPr>
          <a:xfrm>
            <a:off x="10259483" y="3642079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0B2600-B812-4051-42BA-74CED27FD4BD}"/>
              </a:ext>
            </a:extLst>
          </p:cNvPr>
          <p:cNvSpPr txBox="1"/>
          <p:nvPr/>
        </p:nvSpPr>
        <p:spPr>
          <a:xfrm>
            <a:off x="10014005" y="4608968"/>
            <a:ext cx="228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availability</a:t>
            </a:r>
          </a:p>
        </p:txBody>
      </p:sp>
      <p:pic>
        <p:nvPicPr>
          <p:cNvPr id="28" name="Graphic 27" descr="Clock outline">
            <a:extLst>
              <a:ext uri="{FF2B5EF4-FFF2-40B4-BE49-F238E27FC236}">
                <a16:creationId xmlns:a16="http://schemas.microsoft.com/office/drawing/2014/main" id="{80FEEFD2-01C5-7369-4F30-FE4B7120A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9808" y="49416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31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5038</TotalTime>
  <Words>3666</Words>
  <Application>Microsoft Office PowerPoint</Application>
  <PresentationFormat>Widescreen</PresentationFormat>
  <Paragraphs>525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Courier New</vt:lpstr>
      <vt:lpstr>Google Sans</vt:lpstr>
      <vt:lpstr>Helvetica Neue</vt:lpstr>
      <vt:lpstr>Roboto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Reese Pearsall</cp:lastModifiedBy>
  <cp:revision>46</cp:revision>
  <dcterms:created xsi:type="dcterms:W3CDTF">2022-08-21T16:55:59Z</dcterms:created>
  <dcterms:modified xsi:type="dcterms:W3CDTF">2023-12-07T05:37:39Z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